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83"/>
  </p:notesMasterIdLst>
  <p:sldIdLst>
    <p:sldId id="256" r:id="rId4"/>
    <p:sldId id="258" r:id="rId5"/>
    <p:sldId id="267" r:id="rId6"/>
    <p:sldId id="265" r:id="rId7"/>
    <p:sldId id="347" r:id="rId8"/>
    <p:sldId id="348" r:id="rId9"/>
    <p:sldId id="257" r:id="rId10"/>
    <p:sldId id="349" r:id="rId11"/>
    <p:sldId id="350" r:id="rId12"/>
    <p:sldId id="351" r:id="rId13"/>
    <p:sldId id="352" r:id="rId14"/>
    <p:sldId id="259" r:id="rId15"/>
    <p:sldId id="353" r:id="rId16"/>
    <p:sldId id="354" r:id="rId17"/>
    <p:sldId id="355" r:id="rId18"/>
    <p:sldId id="356" r:id="rId19"/>
    <p:sldId id="376" r:id="rId20"/>
    <p:sldId id="357"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7" r:id="rId39"/>
    <p:sldId id="378" r:id="rId40"/>
    <p:sldId id="379" r:id="rId41"/>
    <p:sldId id="380" r:id="rId42"/>
    <p:sldId id="381" r:id="rId43"/>
    <p:sldId id="382" r:id="rId44"/>
    <p:sldId id="383" r:id="rId45"/>
    <p:sldId id="384" r:id="rId46"/>
    <p:sldId id="385" r:id="rId47"/>
    <p:sldId id="386" r:id="rId48"/>
    <p:sldId id="390" r:id="rId49"/>
    <p:sldId id="387" r:id="rId50"/>
    <p:sldId id="391" r:id="rId51"/>
    <p:sldId id="388" r:id="rId52"/>
    <p:sldId id="389" r:id="rId53"/>
    <p:sldId id="408" r:id="rId54"/>
    <p:sldId id="409" r:id="rId55"/>
    <p:sldId id="410" r:id="rId56"/>
    <p:sldId id="411" r:id="rId57"/>
    <p:sldId id="434" r:id="rId58"/>
    <p:sldId id="412" r:id="rId59"/>
    <p:sldId id="413" r:id="rId60"/>
    <p:sldId id="414" r:id="rId61"/>
    <p:sldId id="415" r:id="rId62"/>
    <p:sldId id="416" r:id="rId63"/>
    <p:sldId id="417" r:id="rId64"/>
    <p:sldId id="418" r:id="rId65"/>
    <p:sldId id="419" r:id="rId66"/>
    <p:sldId id="420" r:id="rId67"/>
    <p:sldId id="421" r:id="rId68"/>
    <p:sldId id="422" r:id="rId69"/>
    <p:sldId id="423" r:id="rId70"/>
    <p:sldId id="425" r:id="rId71"/>
    <p:sldId id="426" r:id="rId72"/>
    <p:sldId id="427" r:id="rId73"/>
    <p:sldId id="428" r:id="rId74"/>
    <p:sldId id="429" r:id="rId75"/>
    <p:sldId id="430" r:id="rId76"/>
    <p:sldId id="431" r:id="rId77"/>
    <p:sldId id="432" r:id="rId78"/>
    <p:sldId id="433" r:id="rId79"/>
    <p:sldId id="435" r:id="rId80"/>
    <p:sldId id="436" r:id="rId81"/>
    <p:sldId id="437" r:id="rId82"/>
    <p:sldId id="438" r:id="rId83"/>
    <p:sldId id="439" r:id="rId84"/>
    <p:sldId id="440" r:id="rId85"/>
    <p:sldId id="441" r:id="rId86"/>
    <p:sldId id="442" r:id="rId87"/>
    <p:sldId id="443" r:id="rId88"/>
    <p:sldId id="444" r:id="rId89"/>
    <p:sldId id="445" r:id="rId90"/>
    <p:sldId id="447" r:id="rId91"/>
    <p:sldId id="448" r:id="rId92"/>
    <p:sldId id="453" r:id="rId93"/>
    <p:sldId id="449" r:id="rId94"/>
    <p:sldId id="450" r:id="rId95"/>
    <p:sldId id="451" r:id="rId96"/>
    <p:sldId id="452" r:id="rId97"/>
    <p:sldId id="260" r:id="rId98"/>
    <p:sldId id="262" r:id="rId99"/>
    <p:sldId id="261" r:id="rId100"/>
    <p:sldId id="263" r:id="rId101"/>
    <p:sldId id="264" r:id="rId102"/>
    <p:sldId id="266" r:id="rId103"/>
    <p:sldId id="268" r:id="rId104"/>
    <p:sldId id="269" r:id="rId105"/>
    <p:sldId id="270" r:id="rId106"/>
    <p:sldId id="271" r:id="rId107"/>
    <p:sldId id="272" r:id="rId108"/>
    <p:sldId id="273" r:id="rId109"/>
    <p:sldId id="274" r:id="rId110"/>
    <p:sldId id="275" r:id="rId111"/>
    <p:sldId id="276" r:id="rId112"/>
    <p:sldId id="277" r:id="rId113"/>
    <p:sldId id="278" r:id="rId114"/>
    <p:sldId id="279" r:id="rId115"/>
    <p:sldId id="280" r:id="rId116"/>
    <p:sldId id="281" r:id="rId117"/>
    <p:sldId id="282" r:id="rId118"/>
    <p:sldId id="283" r:id="rId119"/>
    <p:sldId id="284" r:id="rId120"/>
    <p:sldId id="285" r:id="rId121"/>
    <p:sldId id="286" r:id="rId122"/>
    <p:sldId id="287" r:id="rId123"/>
    <p:sldId id="288" r:id="rId124"/>
    <p:sldId id="289" r:id="rId125"/>
    <p:sldId id="290" r:id="rId126"/>
    <p:sldId id="291" r:id="rId127"/>
    <p:sldId id="292" r:id="rId128"/>
    <p:sldId id="293" r:id="rId129"/>
    <p:sldId id="294" r:id="rId130"/>
    <p:sldId id="295" r:id="rId131"/>
    <p:sldId id="296" r:id="rId132"/>
    <p:sldId id="297" r:id="rId133"/>
    <p:sldId id="298" r:id="rId134"/>
    <p:sldId id="299" r:id="rId135"/>
    <p:sldId id="300" r:id="rId136"/>
    <p:sldId id="301" r:id="rId137"/>
    <p:sldId id="302" r:id="rId138"/>
    <p:sldId id="303" r:id="rId139"/>
    <p:sldId id="304" r:id="rId140"/>
    <p:sldId id="305" r:id="rId141"/>
    <p:sldId id="306" r:id="rId142"/>
    <p:sldId id="307" r:id="rId143"/>
    <p:sldId id="308" r:id="rId144"/>
    <p:sldId id="309" r:id="rId145"/>
    <p:sldId id="310" r:id="rId146"/>
    <p:sldId id="311" r:id="rId147"/>
    <p:sldId id="312" r:id="rId148"/>
    <p:sldId id="313" r:id="rId149"/>
    <p:sldId id="314" r:id="rId150"/>
    <p:sldId id="315" r:id="rId151"/>
    <p:sldId id="316" r:id="rId152"/>
    <p:sldId id="317" r:id="rId153"/>
    <p:sldId id="318" r:id="rId154"/>
    <p:sldId id="319" r:id="rId155"/>
    <p:sldId id="320" r:id="rId156"/>
    <p:sldId id="321" r:id="rId157"/>
    <p:sldId id="322" r:id="rId158"/>
    <p:sldId id="323" r:id="rId159"/>
    <p:sldId id="324" r:id="rId160"/>
    <p:sldId id="325" r:id="rId161"/>
    <p:sldId id="326" r:id="rId162"/>
    <p:sldId id="327" r:id="rId163"/>
    <p:sldId id="328" r:id="rId164"/>
    <p:sldId id="329" r:id="rId165"/>
    <p:sldId id="330" r:id="rId166"/>
    <p:sldId id="331" r:id="rId167"/>
    <p:sldId id="332" r:id="rId168"/>
    <p:sldId id="333" r:id="rId169"/>
    <p:sldId id="334" r:id="rId170"/>
    <p:sldId id="335" r:id="rId171"/>
    <p:sldId id="336" r:id="rId172"/>
    <p:sldId id="337" r:id="rId173"/>
    <p:sldId id="338" r:id="rId174"/>
    <p:sldId id="339" r:id="rId175"/>
    <p:sldId id="340" r:id="rId176"/>
    <p:sldId id="341" r:id="rId177"/>
    <p:sldId id="342" r:id="rId178"/>
    <p:sldId id="343" r:id="rId179"/>
    <p:sldId id="344" r:id="rId180"/>
    <p:sldId id="345" r:id="rId181"/>
    <p:sldId id="346" r:id="rId182"/>
  </p:sldIdLst>
  <p:sldSz cx="9144000" cy="5143500" type="screen16x9"/>
  <p:notesSz cx="6858000" cy="9144000"/>
  <p:embeddedFontLst>
    <p:embeddedFont>
      <p:font typeface="Cambria Math" panose="02040503050406030204" pitchFamily="18" charset="0"/>
      <p:regular r:id="rId184"/>
    </p:embeddedFont>
    <p:embeddedFont>
      <p:font typeface="Calibri" panose="020F0502020204030204" pitchFamily="34" charset="0"/>
      <p:regular r:id="rId185"/>
      <p:bold r:id="rId186"/>
      <p:italic r:id="rId187"/>
      <p:boldItalic r:id="rId188"/>
    </p:embeddedFont>
    <p:embeddedFont>
      <p:font typeface="Consolas" panose="020B0609020204030204" pitchFamily="49" charset="0"/>
      <p:regular r:id="rId189"/>
      <p:bold r:id="rId190"/>
      <p:italic r:id="rId191"/>
      <p:boldItalic r:id="rId192"/>
    </p:embeddedFont>
    <p:embeddedFont>
      <p:font typeface="PT Sans" panose="020B0604020202020204" charset="0"/>
      <p:regular r:id="rId193"/>
      <p:bold r:id="rId194"/>
      <p:italic r:id="rId195"/>
      <p:boldItalic r:id="rId196"/>
    </p:embeddedFont>
    <p:embeddedFont>
      <p:font typeface="Mako" panose="020B0604020202020204" charset="0"/>
      <p:regular r:id="rId197"/>
    </p:embeddedFont>
    <p:embeddedFont>
      <p:font typeface="Montserrat" panose="020B0604020202020204" charset="0"/>
      <p:regular r:id="rId198"/>
      <p:bold r:id="rId199"/>
      <p:italic r:id="rId200"/>
      <p:boldItalic r:id="rId201"/>
    </p:embeddedFont>
    <p:embeddedFont>
      <p:font typeface="Roboto Medium" panose="020B0604020202020204" charset="0"/>
      <p:regular r:id="rId202"/>
      <p:bold r:id="rId203"/>
      <p:italic r:id="rId204"/>
      <p:boldItalic r:id="rId205"/>
    </p:embeddedFont>
    <p:embeddedFont>
      <p:font typeface="Proxima Nova Semibold" panose="020B0604020202020204" charset="0"/>
      <p:regular r:id="rId206"/>
      <p:bold r:id="rId207"/>
      <p:boldItalic r:id="rId208"/>
    </p:embeddedFont>
    <p:embeddedFont>
      <p:font typeface="Russo One" panose="020B0604020202020204" charset="0"/>
      <p:regular r:id="rId209"/>
    </p:embeddedFont>
    <p:embeddedFont>
      <p:font typeface="Proxima Nova" panose="020B0604020202020204" charset="0"/>
      <p:regular r:id="rId210"/>
      <p:bold r:id="rId211"/>
      <p:italic r:id="rId212"/>
      <p:boldItalic r:id="rId213"/>
    </p:embeddedFont>
    <p:embeddedFont>
      <p:font typeface="Crimson Text" panose="020B0604020202020204" charset="0"/>
      <p:regular r:id="rId214"/>
      <p:bold r:id="rId215"/>
      <p:italic r:id="rId216"/>
      <p:boldItalic r:id="rId217"/>
    </p:embeddedFont>
    <p:embeddedFont>
      <p:font typeface="Vidaloka" panose="020B0604020202020204" charset="0"/>
      <p:regular r:id="rId218"/>
    </p:embeddedFont>
    <p:embeddedFont>
      <p:font typeface="Merriweather Light" panose="020B0604020202020204" charset="0"/>
      <p:regular r:id="rId219"/>
      <p:bold r:id="rId220"/>
      <p:italic r:id="rId221"/>
      <p:boldItalic r:id="rId222"/>
    </p:embeddedFont>
    <p:embeddedFont>
      <p:font typeface="Lato" panose="020B0604020202020204" charset="0"/>
      <p:regular r:id="rId223"/>
      <p:bold r:id="rId224"/>
      <p:italic r:id="rId225"/>
      <p:boldItalic r:id="rId226"/>
    </p:embeddedFont>
    <p:embeddedFont>
      <p:font typeface="Oswald" panose="020B0604020202020204" charset="0"/>
      <p:regular r:id="rId227"/>
      <p:bold r:id="rId228"/>
    </p:embeddedFont>
    <p:embeddedFont>
      <p:font typeface="Amatic SC" panose="020B0604020202020204" charset="-79"/>
      <p:regular r:id="rId229"/>
      <p:bold r:id="rId230"/>
    </p:embeddedFont>
    <p:embeddedFont>
      <p:font typeface="Open Sans SemiBold" panose="020B0604020202020204" charset="0"/>
      <p:regular r:id="rId231"/>
      <p:bold r:id="rId232"/>
      <p:italic r:id="rId233"/>
      <p:boldItalic r:id="rId234"/>
    </p:embeddedFont>
    <p:embeddedFont>
      <p:font typeface="Open Sans" panose="020B0604020202020204" charset="0"/>
      <p:regular r:id="rId235"/>
      <p:bold r:id="rId236"/>
      <p:italic r:id="rId237"/>
      <p:boldItalic r:id="rId2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26B28-8646-44D9-9C52-A988CB586E4B}">
  <a:tblStyle styleId="{E3426B28-8646-44D9-9C52-A988CB586E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6" y="77"/>
      </p:cViewPr>
      <p:guideLst/>
    </p:cSldViewPr>
  </p:slideViewPr>
  <p:notesTextViewPr>
    <p:cViewPr>
      <p:scale>
        <a:sx n="1" d="1"/>
        <a:sy n="1" d="1"/>
      </p:scale>
      <p:origin x="0" y="0"/>
    </p:cViewPr>
  </p:notesTextViewPr>
  <p:sorterViewPr>
    <p:cViewPr>
      <p:scale>
        <a:sx n="100" d="100"/>
        <a:sy n="100" d="100"/>
      </p:scale>
      <p:origin x="0" y="-514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font" Target="fonts/font8.fntdata"/><Relationship Id="rId205" Type="http://schemas.openxmlformats.org/officeDocument/2006/relationships/font" Target="fonts/font22.fntdata"/><Relationship Id="rId226" Type="http://schemas.openxmlformats.org/officeDocument/2006/relationships/font" Target="fonts/font43.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font" Target="fonts/font33.fntdata"/><Relationship Id="rId237" Type="http://schemas.openxmlformats.org/officeDocument/2006/relationships/font" Target="fonts/font54.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font" Target="fonts/font9.fntdata"/><Relationship Id="rId206" Type="http://schemas.openxmlformats.org/officeDocument/2006/relationships/font" Target="fonts/font23.fntdata"/><Relationship Id="rId227" Type="http://schemas.openxmlformats.org/officeDocument/2006/relationships/font" Target="fonts/font44.fntdata"/><Relationship Id="rId201" Type="http://schemas.openxmlformats.org/officeDocument/2006/relationships/font" Target="fonts/font18.fntdata"/><Relationship Id="rId222" Type="http://schemas.openxmlformats.org/officeDocument/2006/relationships/font" Target="fonts/font39.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61" Type="http://schemas.openxmlformats.org/officeDocument/2006/relationships/slide" Target="slides/slide158.xml"/><Relationship Id="rId166" Type="http://schemas.openxmlformats.org/officeDocument/2006/relationships/slide" Target="slides/slide163.xml"/><Relationship Id="rId182" Type="http://schemas.openxmlformats.org/officeDocument/2006/relationships/slide" Target="slides/slide179.xml"/><Relationship Id="rId187" Type="http://schemas.openxmlformats.org/officeDocument/2006/relationships/font" Target="fonts/font4.fntdata"/><Relationship Id="rId217"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3.xml"/><Relationship Id="rId212" Type="http://schemas.openxmlformats.org/officeDocument/2006/relationships/font" Target="fonts/font29.fntdata"/><Relationship Id="rId233" Type="http://schemas.openxmlformats.org/officeDocument/2006/relationships/font" Target="fonts/font50.fntdata"/><Relationship Id="rId238" Type="http://schemas.openxmlformats.org/officeDocument/2006/relationships/font" Target="fonts/font55.fntdata"/><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font" Target="fonts/font15.fntdata"/><Relationship Id="rId172" Type="http://schemas.openxmlformats.org/officeDocument/2006/relationships/slide" Target="slides/slide169.xml"/><Relationship Id="rId193" Type="http://schemas.openxmlformats.org/officeDocument/2006/relationships/font" Target="fonts/font10.fntdata"/><Relationship Id="rId202" Type="http://schemas.openxmlformats.org/officeDocument/2006/relationships/font" Target="fonts/font19.fntdata"/><Relationship Id="rId207" Type="http://schemas.openxmlformats.org/officeDocument/2006/relationships/font" Target="fonts/font24.fntdata"/><Relationship Id="rId223" Type="http://schemas.openxmlformats.org/officeDocument/2006/relationships/font" Target="fonts/font40.fntdata"/><Relationship Id="rId228" Type="http://schemas.openxmlformats.org/officeDocument/2006/relationships/font" Target="fonts/font45.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font" Target="fonts/font5.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notesMaster" Target="notesMasters/notesMaster1.xml"/><Relationship Id="rId213" Type="http://schemas.openxmlformats.org/officeDocument/2006/relationships/font" Target="fonts/font30.fntdata"/><Relationship Id="rId218" Type="http://schemas.openxmlformats.org/officeDocument/2006/relationships/font" Target="fonts/font35.fntdata"/><Relationship Id="rId234" Type="http://schemas.openxmlformats.org/officeDocument/2006/relationships/font" Target="fonts/font51.fntdata"/><Relationship Id="rId239"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font" Target="fonts/font11.fntdata"/><Relationship Id="rId199" Type="http://schemas.openxmlformats.org/officeDocument/2006/relationships/font" Target="fonts/font16.fntdata"/><Relationship Id="rId203" Type="http://schemas.openxmlformats.org/officeDocument/2006/relationships/font" Target="fonts/font20.fntdata"/><Relationship Id="rId208" Type="http://schemas.openxmlformats.org/officeDocument/2006/relationships/font" Target="fonts/font25.fntdata"/><Relationship Id="rId229" Type="http://schemas.openxmlformats.org/officeDocument/2006/relationships/font" Target="fonts/font46.fntdata"/><Relationship Id="rId19" Type="http://schemas.openxmlformats.org/officeDocument/2006/relationships/slide" Target="slides/slide16.xml"/><Relationship Id="rId224" Type="http://schemas.openxmlformats.org/officeDocument/2006/relationships/font" Target="fonts/font41.fntdata"/><Relationship Id="rId240" Type="http://schemas.openxmlformats.org/officeDocument/2006/relationships/viewProps" Target="viewProps.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font" Target="fonts/font1.fntdata"/><Relationship Id="rId189" Type="http://schemas.openxmlformats.org/officeDocument/2006/relationships/font" Target="fonts/font6.fntdata"/><Relationship Id="rId219" Type="http://schemas.openxmlformats.org/officeDocument/2006/relationships/font" Target="fonts/font36.fntdata"/><Relationship Id="rId3" Type="http://schemas.openxmlformats.org/officeDocument/2006/relationships/slideMaster" Target="slideMasters/slideMaster3.xml"/><Relationship Id="rId214" Type="http://schemas.openxmlformats.org/officeDocument/2006/relationships/font" Target="fonts/font31.fntdata"/><Relationship Id="rId230" Type="http://schemas.openxmlformats.org/officeDocument/2006/relationships/font" Target="fonts/font47.fntdata"/><Relationship Id="rId235" Type="http://schemas.openxmlformats.org/officeDocument/2006/relationships/font" Target="fonts/font52.fntdata"/><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font" Target="fonts/font12.fntdata"/><Relationship Id="rId209" Type="http://schemas.openxmlformats.org/officeDocument/2006/relationships/font" Target="fonts/font26.fntdata"/><Relationship Id="rId190" Type="http://schemas.openxmlformats.org/officeDocument/2006/relationships/font" Target="fonts/font7.fntdata"/><Relationship Id="rId204" Type="http://schemas.openxmlformats.org/officeDocument/2006/relationships/font" Target="fonts/font21.fntdata"/><Relationship Id="rId220" Type="http://schemas.openxmlformats.org/officeDocument/2006/relationships/font" Target="fonts/font37.fntdata"/><Relationship Id="rId225" Type="http://schemas.openxmlformats.org/officeDocument/2006/relationships/font" Target="fonts/font42.fntdata"/><Relationship Id="rId241"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font" Target="fonts/font2.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font" Target="fonts/font27.fntdata"/><Relationship Id="rId215" Type="http://schemas.openxmlformats.org/officeDocument/2006/relationships/font" Target="fonts/font32.fntdata"/><Relationship Id="rId236" Type="http://schemas.openxmlformats.org/officeDocument/2006/relationships/font" Target="fonts/font53.fntdata"/><Relationship Id="rId26" Type="http://schemas.openxmlformats.org/officeDocument/2006/relationships/slide" Target="slides/slide23.xml"/><Relationship Id="rId231" Type="http://schemas.openxmlformats.org/officeDocument/2006/relationships/font" Target="fonts/font48.fntdata"/><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font" Target="fonts/font13.fntdata"/><Relationship Id="rId200" Type="http://schemas.openxmlformats.org/officeDocument/2006/relationships/font" Target="fonts/font17.fntdata"/><Relationship Id="rId16" Type="http://schemas.openxmlformats.org/officeDocument/2006/relationships/slide" Target="slides/slide13.xml"/><Relationship Id="rId221" Type="http://schemas.openxmlformats.org/officeDocument/2006/relationships/font" Target="fonts/font38.fntdata"/><Relationship Id="rId242" Type="http://schemas.openxmlformats.org/officeDocument/2006/relationships/tableStyles" Target="tableStyle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font" Target="fonts/font3.fntdata"/><Relationship Id="rId211" Type="http://schemas.openxmlformats.org/officeDocument/2006/relationships/font" Target="fonts/font28.fntdata"/><Relationship Id="rId232" Type="http://schemas.openxmlformats.org/officeDocument/2006/relationships/font" Target="fonts/font49.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28637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59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229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2341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9799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3020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5919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453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981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2382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7833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0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49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9822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5280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248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6336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98791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0451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363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0748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4616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8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8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100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1750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75600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0267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402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840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09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0965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80187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7702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551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819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5610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124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30205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76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340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3785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0139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49444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27244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62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685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4480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478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332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5873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7999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73491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95228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3915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725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506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2740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0832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90197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79482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73235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7218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6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15172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92334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978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62420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9114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8253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6358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458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6894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0065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3184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82664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92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7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84311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84427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278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1998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146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73978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05811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52463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9201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2292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057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61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6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3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53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65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072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6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85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331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95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66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57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22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29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9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852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524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45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388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506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19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831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44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77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90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973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787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821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999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971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986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754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852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748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35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1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98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025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838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87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390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786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09996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9779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6121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790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2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7967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796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6231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8424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8508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2828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03722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511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1074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98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20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0366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4500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89523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687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7734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2841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2566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2859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1836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414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052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7385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0322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8261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97493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33389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6755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0230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3384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7516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610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915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2007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0500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80282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3612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96603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972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8915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9697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40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92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7928993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16280625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1_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4014291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1_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3867849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 name="Rectangle 1"/>
          <p:cNvSpPr/>
          <p:nvPr userDrawn="1"/>
        </p:nvSpPr>
        <p:spPr>
          <a:xfrm>
            <a:off x="6683188" y="4948526"/>
            <a:ext cx="2460812" cy="174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40000"/>
                    <a:lumOff val="60000"/>
                  </a:schemeClr>
                </a:solidFill>
              </a:rPr>
              <a:t>N. V. </a:t>
            </a:r>
            <a:r>
              <a:rPr lang="en-US" dirty="0" err="1" smtClean="0">
                <a:solidFill>
                  <a:schemeClr val="accent6">
                    <a:lumMod val="40000"/>
                    <a:lumOff val="60000"/>
                  </a:schemeClr>
                </a:solidFill>
              </a:rPr>
              <a:t>Ratnakishor</a:t>
            </a:r>
            <a:r>
              <a:rPr lang="en-US" dirty="0" smtClean="0">
                <a:solidFill>
                  <a:schemeClr val="accent6">
                    <a:lumMod val="40000"/>
                    <a:lumOff val="60000"/>
                  </a:schemeClr>
                </a:solidFill>
              </a:rPr>
              <a:t> </a:t>
            </a:r>
            <a:r>
              <a:rPr lang="en-US" dirty="0" err="1" smtClean="0">
                <a:solidFill>
                  <a:schemeClr val="accent6">
                    <a:lumMod val="40000"/>
                    <a:lumOff val="60000"/>
                  </a:schemeClr>
                </a:solidFill>
              </a:rPr>
              <a:t>Gade</a:t>
            </a:r>
            <a:endParaRPr lang="en-IN" dirty="0">
              <a:solidFill>
                <a:schemeClr val="accent6">
                  <a:lumMod val="40000"/>
                  <a:lumOff val="60000"/>
                </a:schemeClr>
              </a:solidFill>
            </a:endParaRPr>
          </a:p>
        </p:txBody>
      </p:sp>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706"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707" r:id="rId14"/>
    <p:sldLayoutId id="2147483660" r:id="rId15"/>
    <p:sldLayoutId id="2147483661" r:id="rId16"/>
    <p:sldLayoutId id="2147483662" r:id="rId17"/>
    <p:sldLayoutId id="2147483663" r:id="rId18"/>
    <p:sldLayoutId id="2147483664" r:id="rId19"/>
    <p:sldLayoutId id="2147483665" r:id="rId20"/>
    <p:sldLayoutId id="2147483709" r:id="rId21"/>
    <p:sldLayoutId id="2147483666" r:id="rId22"/>
    <p:sldLayoutId id="2147483708" r:id="rId23"/>
    <p:sldLayoutId id="2147483667" r:id="rId24"/>
    <p:sldLayoutId id="2147483668" r:id="rId25"/>
    <p:sldLayoutId id="2147483669" r:id="rId26"/>
    <p:sldLayoutId id="2147483670" r:id="rId27"/>
    <p:sldLayoutId id="2147483671" r:id="rId28"/>
    <p:sldLayoutId id="2147483672" r:id="rId29"/>
    <p:sldLayoutId id="2147483673" r:id="rId30"/>
    <p:sldLayoutId id="2147483674" r:id="rId31"/>
    <p:sldLayoutId id="2147483675" r:id="rId32"/>
    <p:sldLayoutId id="2147483676" r:id="rId33"/>
    <p:sldLayoutId id="2147483677" r:id="rId34"/>
    <p:sldLayoutId id="2147483678" r:id="rId35"/>
    <p:sldLayoutId id="2147483679" r:id="rId36"/>
    <p:sldLayoutId id="2147483680" r:id="rId37"/>
    <p:sldLayoutId id="2147483681" r:id="rId38"/>
    <p:sldLayoutId id="2147483682" r:id="rId39"/>
    <p:sldLayoutId id="2147483683" r:id="rId40"/>
    <p:sldLayoutId id="2147483684" r:id="rId41"/>
    <p:sldLayoutId id="2147483685" r:id="rId42"/>
    <p:sldLayoutId id="2147483686" r:id="rId43"/>
    <p:sldLayoutId id="2147483687" r:id="rId44"/>
    <p:sldLayoutId id="2147483688" r:id="rId45"/>
    <p:sldLayoutId id="2147483689" r:id="rId46"/>
    <p:sldLayoutId id="2147483690" r:id="rId47"/>
    <p:sldLayoutId id="2147483691" r:id="rId48"/>
    <p:sldLayoutId id="2147483692" r:id="rId49"/>
    <p:sldLayoutId id="2147483693" r:id="rId50"/>
    <p:sldLayoutId id="2147483694" r:id="rId51"/>
    <p:sldLayoutId id="2147483695" r:id="rId52"/>
    <p:sldLayoutId id="2147483696" r:id="rId53"/>
    <p:sldLayoutId id="2147483697" r:id="rId54"/>
    <p:sldLayoutId id="2147483698" r:id="rId55"/>
    <p:sldLayoutId id="2147483699" r:id="rId56"/>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01.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54.png"/></Relationships>
</file>

<file path=ppt/slides/_rels/slide10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02.xml"/><Relationship Id="rId1" Type="http://schemas.openxmlformats.org/officeDocument/2006/relationships/slideLayout" Target="../slideLayouts/slideLayout25.xml"/><Relationship Id="rId5" Type="http://schemas.openxmlformats.org/officeDocument/2006/relationships/image" Target="../media/image55.png"/><Relationship Id="rId4" Type="http://schemas.openxmlformats.org/officeDocument/2006/relationships/hyperlink" Target="https://docs.google.com/spreadsheets/d/10QS3G4BrATPi_OEm6nh8N9F_vGRrCuOLf4nfRgLgYqg/copy"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04.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106.xml"/><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11.xml"/><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12.xml"/><Relationship Id="rId1" Type="http://schemas.openxmlformats.org/officeDocument/2006/relationships/slideLayout" Target="../slideLayouts/slideLayout30.xml"/></Relationships>
</file>

<file path=ppt/slides/_rels/slide11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hyperlink" Target="https://docs.google.com/spreadsheets/d/10QS3G4BrATPi_OEm6nh8N9F_vGRrCuOLf4nfRgLgYqg/copy"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17.xml"/><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18.xml"/><Relationship Id="rId1" Type="http://schemas.openxmlformats.org/officeDocument/2006/relationships/slideLayout" Target="../slideLayouts/slideLayout3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0.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40.xml"/><Relationship Id="rId1" Type="http://schemas.openxmlformats.org/officeDocument/2006/relationships/slideLayout" Target="../slideLayouts/slideLayout4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4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5.xml"/></Relationships>
</file>

<file path=ppt/slides/_rels/slide1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5.xml"/><Relationship Id="rId1" Type="http://schemas.openxmlformats.org/officeDocument/2006/relationships/slideLayout" Target="../slideLayouts/slideLayout46.xml"/></Relationships>
</file>

<file path=ppt/slides/_rels/slide1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6.xml"/><Relationship Id="rId1" Type="http://schemas.openxmlformats.org/officeDocument/2006/relationships/slideLayout" Target="../slideLayouts/slideLayout47.xml"/></Relationships>
</file>

<file path=ppt/slides/_rels/slide1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7.xml"/><Relationship Id="rId1" Type="http://schemas.openxmlformats.org/officeDocument/2006/relationships/slideLayout" Target="../slideLayouts/slideLayout46.xml"/></Relationships>
</file>

<file path=ppt/slides/_rels/slide1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8.xml"/><Relationship Id="rId1" Type="http://schemas.openxmlformats.org/officeDocument/2006/relationships/slideLayout" Target="../slideLayouts/slideLayout4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9.xml"/></Relationships>
</file>

<file path=ppt/slides/_rels/slide15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51.xml"/><Relationship Id="rId1" Type="http://schemas.openxmlformats.org/officeDocument/2006/relationships/slideLayout" Target="../slideLayouts/slideLayout50.xml"/><Relationship Id="rId4" Type="http://schemas.openxmlformats.org/officeDocument/2006/relationships/image" Target="../media/image70.jpg"/></Relationships>
</file>

<file path=ppt/slides/_rels/slide15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52.xml"/><Relationship Id="rId1" Type="http://schemas.openxmlformats.org/officeDocument/2006/relationships/slideLayout" Target="../slideLayouts/slideLayout51.xml"/><Relationship Id="rId5" Type="http://schemas.openxmlformats.org/officeDocument/2006/relationships/image" Target="../media/image73.jpg"/><Relationship Id="rId4" Type="http://schemas.openxmlformats.org/officeDocument/2006/relationships/image" Target="../media/image72.jp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156.xml"/><Relationship Id="rId1" Type="http://schemas.openxmlformats.org/officeDocument/2006/relationships/slideLayout" Target="../slideLayouts/slideLayout7.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157.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157.xml"/><Relationship Id="rId1" Type="http://schemas.openxmlformats.org/officeDocument/2006/relationships/slideLayout" Target="../slideLayouts/slideLayout7.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158.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158.xml"/><Relationship Id="rId1" Type="http://schemas.openxmlformats.org/officeDocument/2006/relationships/slideLayout" Target="../slideLayouts/slideLayout7.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159.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159.xml"/><Relationship Id="rId1" Type="http://schemas.openxmlformats.org/officeDocument/2006/relationships/slideLayout" Target="../slideLayouts/slideLayout7.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2.xml"/><Relationship Id="rId1" Type="http://schemas.openxmlformats.org/officeDocument/2006/relationships/slideLayout" Target="../slideLayouts/slideLayout5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3.xml"/><Relationship Id="rId1" Type="http://schemas.openxmlformats.org/officeDocument/2006/relationships/slideLayout" Target="../slideLayouts/slideLayout5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164.xml"/><Relationship Id="rId1" Type="http://schemas.openxmlformats.org/officeDocument/2006/relationships/slideLayout" Target="../slideLayouts/slideLayout59.xml"/><Relationship Id="rId4" Type="http://schemas.openxmlformats.org/officeDocument/2006/relationships/hyperlink" Target="https://fonts.google.com/specimen/Montserrat?preview.text_type=custom&amp;query=monts" TargetMode="External"/></Relationships>
</file>

<file path=ppt/slides/_rels/slide16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78.gif"/><Relationship Id="rId2" Type="http://schemas.openxmlformats.org/officeDocument/2006/relationships/notesSlide" Target="../notesSlides/notesSlide165.xml"/><Relationship Id="rId1" Type="http://schemas.openxmlformats.org/officeDocument/2006/relationships/slideLayout" Target="../slideLayouts/slideLayout5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7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6.gif"/><Relationship Id="rId4" Type="http://schemas.openxmlformats.org/officeDocument/2006/relationships/image" Target="../media/image74.gif"/><Relationship Id="rId9" Type="http://schemas.openxmlformats.org/officeDocument/2006/relationships/image" Target="../media/image75.gif"/></Relationships>
</file>

<file path=ppt/slides/_rels/slide16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66.xml"/><Relationship Id="rId1" Type="http://schemas.openxmlformats.org/officeDocument/2006/relationships/slideLayout" Target="../slideLayouts/slideLayout5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5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9.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9.xml"/></Relationships>
</file>

<file path=ppt/slides/_rels/slide172.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172.xml"/><Relationship Id="rId1" Type="http://schemas.openxmlformats.org/officeDocument/2006/relationships/slideLayout" Target="../slideLayouts/slideLayout5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9.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59.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59.xml"/></Relationships>
</file>

<file path=ppt/slides/_rels/slide17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79.xml"/><Relationship Id="rId1" Type="http://schemas.openxmlformats.org/officeDocument/2006/relationships/slideLayout" Target="../slideLayouts/slideLayout59.xml"/><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845868"/>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Mining Lab</a:t>
            </a:r>
            <a:endParaRPr dirty="0"/>
          </a:p>
        </p:txBody>
      </p:sp>
      <p:sp>
        <p:nvSpPr>
          <p:cNvPr id="483" name="Google Shape;483;p59"/>
          <p:cNvSpPr txBox="1">
            <a:spLocks noGrp="1"/>
          </p:cNvSpPr>
          <p:nvPr>
            <p:ph type="subTitle" idx="1"/>
          </p:nvPr>
        </p:nvSpPr>
        <p:spPr>
          <a:xfrm>
            <a:off x="1040000" y="2948475"/>
            <a:ext cx="7064100" cy="4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solidFill>
                  <a:schemeClr val="dk1"/>
                </a:solidFill>
              </a:rPr>
              <a:t> - Using WEKA Tool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59215"/>
            <a:ext cx="3251556" cy="738664"/>
          </a:xfrm>
          <a:prstGeom prst="rect">
            <a:avLst/>
          </a:prstGeom>
          <a:noFill/>
        </p:spPr>
        <p:txBody>
          <a:bodyPr wrap="square" rtlCol="0">
            <a:spAutoFit/>
          </a:bodyPr>
          <a:lstStyle/>
          <a:p>
            <a:r>
              <a:rPr lang="en-US" dirty="0" err="1" smtClean="0"/>
              <a:t>Weka</a:t>
            </a:r>
            <a:r>
              <a:rPr lang="en-US" dirty="0" smtClean="0"/>
              <a:t> also supports other file formats, one can be selected while opening the file.</a:t>
            </a:r>
            <a:endParaRPr lang="en-IN" dirty="0"/>
          </a:p>
        </p:txBody>
      </p:sp>
      <p:grpSp>
        <p:nvGrpSpPr>
          <p:cNvPr id="16" name="Group 15"/>
          <p:cNvGrpSpPr/>
          <p:nvPr/>
        </p:nvGrpSpPr>
        <p:grpSpPr>
          <a:xfrm>
            <a:off x="3890045" y="1757609"/>
            <a:ext cx="5084846" cy="2971554"/>
            <a:chOff x="3890045" y="1757609"/>
            <a:chExt cx="5084846" cy="2971554"/>
          </a:xfrm>
        </p:grpSpPr>
        <p:grpSp>
          <p:nvGrpSpPr>
            <p:cNvPr id="13" name="Group 12"/>
            <p:cNvGrpSpPr/>
            <p:nvPr/>
          </p:nvGrpSpPr>
          <p:grpSpPr>
            <a:xfrm>
              <a:off x="4300536" y="1757609"/>
              <a:ext cx="4674355" cy="2971554"/>
              <a:chOff x="4300536" y="1757609"/>
              <a:chExt cx="4674355" cy="2971554"/>
            </a:xfrm>
          </p:grpSpPr>
          <p:pic>
            <p:nvPicPr>
              <p:cNvPr id="10" name="Picture 9"/>
              <p:cNvPicPr>
                <a:picLocks noChangeAspect="1"/>
              </p:cNvPicPr>
              <p:nvPr/>
            </p:nvPicPr>
            <p:blipFill>
              <a:blip r:embed="rId3"/>
              <a:stretch>
                <a:fillRect/>
              </a:stretch>
            </p:blipFill>
            <p:spPr>
              <a:xfrm>
                <a:off x="4300536" y="1757609"/>
                <a:ext cx="4674355" cy="2971554"/>
              </a:xfrm>
              <a:prstGeom prst="rect">
                <a:avLst/>
              </a:prstGeom>
            </p:spPr>
          </p:pic>
          <p:cxnSp>
            <p:nvCxnSpPr>
              <p:cNvPr id="12" name="Straight Arrow Connector 11"/>
              <p:cNvCxnSpPr/>
              <p:nvPr/>
            </p:nvCxnSpPr>
            <p:spPr>
              <a:xfrm>
                <a:off x="4650581" y="2143125"/>
                <a:ext cx="471488" cy="35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a:stCxn id="2" idx="3"/>
            </p:cNvCxnSpPr>
            <p:nvPr/>
          </p:nvCxnSpPr>
          <p:spPr>
            <a:xfrm>
              <a:off x="3890045" y="3028547"/>
              <a:ext cx="1353468" cy="94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6702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785813" y="2340353"/>
            <a:ext cx="4607012"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Data Preprocessing - 1</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a:t>1</a:t>
            </a:r>
            <a:endParaRPr sz="3200" dirty="0"/>
          </a:p>
        </p:txBody>
      </p:sp>
    </p:spTree>
    <p:extLst>
      <p:ext uri="{BB962C8B-B14F-4D97-AF65-F5344CB8AC3E}">
        <p14:creationId xmlns:p14="http://schemas.microsoft.com/office/powerpoint/2010/main" val="35646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{E3426B28-8646-44D9-9C52-A988CB586E4B}</a:tableStyleId>
              </a:tblPr>
              <a:tblGrid>
                <a:gridCol w="917050"/>
                <a:gridCol w="1434025"/>
                <a:gridCol w="1330150"/>
                <a:gridCol w="1454775"/>
                <a:gridCol w="1284000"/>
                <a:gridCol w="1284000"/>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the labor.arff dataset and explore it.</a:t>
            </a:r>
            <a:endParaRPr dirty="0"/>
          </a:p>
        </p:txBody>
      </p:sp>
      <p:sp>
        <p:nvSpPr>
          <p:cNvPr id="513" name="Google Shape;513;p62"/>
          <p:cNvSpPr txBox="1">
            <a:spLocks noGrp="1"/>
          </p:cNvSpPr>
          <p:nvPr>
            <p:ph type="subTitle" idx="8"/>
          </p:nvPr>
        </p:nvSpPr>
        <p:spPr>
          <a:xfrm>
            <a:off x="6116175" y="272331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514" name="Google Shape;514;p62"/>
          <p:cNvSpPr txBox="1">
            <a:spLocks noGrp="1"/>
          </p:cNvSpPr>
          <p:nvPr>
            <p:ph type="title" idx="4"/>
          </p:nvPr>
        </p:nvSpPr>
        <p:spPr>
          <a:xfrm>
            <a:off x="41279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8" name="Google Shape;518;p62"/>
          <p:cNvSpPr txBox="1">
            <a:spLocks noGrp="1"/>
          </p:cNvSpPr>
          <p:nvPr>
            <p:ph type="subTitle" idx="5"/>
          </p:nvPr>
        </p:nvSpPr>
        <p:spPr>
          <a:xfrm>
            <a:off x="3360938"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68117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anim calcmode="lin" valueType="num">
                                      <p:cBhvr additive="base">
                                        <p:cTn id="13" dur="1000"/>
                                        <p:tgtEl>
                                          <p:spTgt spid="51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 calcmode="lin" valueType="num">
                                      <p:cBhvr additive="base">
                                        <p:cTn id="1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13"/>
                                        </p:tgtEl>
                                        <p:attrNameLst>
                                          <p:attrName>style.visibility</p:attrName>
                                        </p:attrNameLst>
                                      </p:cBhvr>
                                      <p:to>
                                        <p:strVal val="visible"/>
                                      </p:to>
                                    </p:set>
                                    <p:anim calcmode="lin" valueType="num">
                                      <p:cBhvr additive="base">
                                        <p:cTn id="21" dur="1000"/>
                                        <p:tgtEl>
                                          <p:spTgt spid="5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520"/>
                                        </p:tgtEl>
                                        <p:attrNameLst>
                                          <p:attrName>style.visibility</p:attrName>
                                        </p:attrNameLst>
                                      </p:cBhvr>
                                      <p:to>
                                        <p:strVal val="visible"/>
                                      </p:to>
                                    </p:set>
                                    <p:anim calcmode="lin" valueType="num">
                                      <p:cBhvr additive="base">
                                        <p:cTn id="24"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{E3426B28-8646-44D9-9C52-A988CB586E4B}</a:tableStyleId>
              </a:tblPr>
              <a:tblGrid>
                <a:gridCol w="1430375"/>
                <a:gridCol w="1207100"/>
                <a:gridCol w="1207100"/>
                <a:gridCol w="1207100"/>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{E3426B28-8646-44D9-9C52-A988CB586E4B}</a:tableStyleId>
              </a:tblPr>
              <a:tblGrid>
                <a:gridCol w="1649225"/>
                <a:gridCol w="1557975"/>
                <a:gridCol w="1415200"/>
                <a:gridCol w="1540800"/>
                <a:gridCol w="1540800"/>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1.1: Loading labor.arff dataset</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t>Explorer </a:t>
            </a:r>
            <a:r>
              <a:rPr lang="en-US" sz="1600" dirty="0" smtClean="0">
                <a:sym typeface="Wingdings" panose="05000000000000000000" pitchFamily="2" charset="2"/>
              </a:rPr>
              <a:t> Preprocess  Open file  </a:t>
            </a:r>
            <a:r>
              <a:rPr lang="en-US" sz="1600" dirty="0" err="1" smtClean="0">
                <a:sym typeface="Wingdings" panose="05000000000000000000" pitchFamily="2" charset="2"/>
              </a:rPr>
              <a:t>Weka’s</a:t>
            </a:r>
            <a:r>
              <a:rPr lang="en-US" sz="1600" dirty="0" smtClean="0">
                <a:sym typeface="Wingdings" panose="05000000000000000000" pitchFamily="2" charset="2"/>
              </a:rPr>
              <a:t> data folder  </a:t>
            </a:r>
            <a:r>
              <a:rPr lang="en-US" sz="1600" dirty="0" err="1" smtClean="0">
                <a:sym typeface="Wingdings" panose="05000000000000000000" pitchFamily="2" charset="2"/>
              </a:rPr>
              <a:t>labor.arff</a:t>
            </a:r>
            <a:r>
              <a:rPr lang="en-US" sz="1600" dirty="0" smtClean="0">
                <a:sym typeface="Wingdings" panose="05000000000000000000" pitchFamily="2" charset="2"/>
              </a:rPr>
              <a:t>.</a:t>
            </a:r>
            <a:endParaRPr lang="en-US" dirty="0"/>
          </a:p>
          <a:p>
            <a:pPr marL="0" lvl="0" indent="0" algn="l" rtl="0">
              <a:spcBef>
                <a:spcPts val="0"/>
              </a:spcBef>
              <a:spcAft>
                <a:spcPts val="0"/>
              </a:spcAft>
              <a:buClr>
                <a:schemeClr val="dk1"/>
              </a:buClr>
              <a:buSzPts val="1100"/>
              <a:buNone/>
            </a:pPr>
            <a:endParaRPr sz="1600" dirty="0"/>
          </a:p>
        </p:txBody>
      </p:sp>
      <p:pic>
        <p:nvPicPr>
          <p:cNvPr id="2" name="Picture 1"/>
          <p:cNvPicPr>
            <a:picLocks noChangeAspect="1"/>
          </p:cNvPicPr>
          <p:nvPr/>
        </p:nvPicPr>
        <p:blipFill>
          <a:blip r:embed="rId3"/>
          <a:stretch>
            <a:fillRect/>
          </a:stretch>
        </p:blipFill>
        <p:spPr>
          <a:xfrm>
            <a:off x="567679" y="1635922"/>
            <a:ext cx="2360718" cy="1785934"/>
          </a:xfrm>
          <a:prstGeom prst="rect">
            <a:avLst/>
          </a:prstGeom>
        </p:spPr>
      </p:pic>
      <p:sp>
        <p:nvSpPr>
          <p:cNvPr id="3" name="TextBox 2"/>
          <p:cNvSpPr txBox="1"/>
          <p:nvPr/>
        </p:nvSpPr>
        <p:spPr>
          <a:xfrm>
            <a:off x="5539978" y="1786669"/>
            <a:ext cx="3439466" cy="20313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dirty="0" smtClean="0"/>
              <a:t>Number of instances:</a:t>
            </a:r>
          </a:p>
          <a:p>
            <a:r>
              <a:rPr lang="en-US" sz="1800" dirty="0" smtClean="0"/>
              <a:t>Number of attributes:</a:t>
            </a:r>
          </a:p>
          <a:p>
            <a:r>
              <a:rPr lang="en-US" sz="1800" dirty="0" smtClean="0"/>
              <a:t>Target attribute:</a:t>
            </a:r>
          </a:p>
          <a:p>
            <a:r>
              <a:rPr lang="en-US" sz="1800" dirty="0" smtClean="0"/>
              <a:t>Number of Target Classes:</a:t>
            </a:r>
          </a:p>
          <a:p>
            <a:r>
              <a:rPr lang="en-US" sz="1800" dirty="0" smtClean="0"/>
              <a:t>Is it balanced dataset?</a:t>
            </a:r>
          </a:p>
          <a:p>
            <a:r>
              <a:rPr lang="en-US" sz="1800" dirty="0" smtClean="0"/>
              <a:t>Identify the type of attributes.</a:t>
            </a:r>
          </a:p>
          <a:p>
            <a:r>
              <a:rPr lang="en-US" sz="1800" dirty="0" smtClean="0"/>
              <a:t>Any missing values?</a:t>
            </a:r>
          </a:p>
        </p:txBody>
      </p:sp>
      <p:pic>
        <p:nvPicPr>
          <p:cNvPr id="4" name="Picture 3"/>
          <p:cNvPicPr>
            <a:picLocks noChangeAspect="1"/>
          </p:cNvPicPr>
          <p:nvPr/>
        </p:nvPicPr>
        <p:blipFill>
          <a:blip r:embed="rId4"/>
          <a:stretch>
            <a:fillRect/>
          </a:stretch>
        </p:blipFill>
        <p:spPr>
          <a:xfrm>
            <a:off x="2970677" y="3421856"/>
            <a:ext cx="2276657" cy="1737976"/>
          </a:xfrm>
          <a:prstGeom prst="rect">
            <a:avLst/>
          </a:prstGeom>
        </p:spPr>
      </p:pic>
      <p:grpSp>
        <p:nvGrpSpPr>
          <p:cNvPr id="6" name="Group 5"/>
          <p:cNvGrpSpPr/>
          <p:nvPr/>
        </p:nvGrpSpPr>
        <p:grpSpPr>
          <a:xfrm>
            <a:off x="5889772" y="3991751"/>
            <a:ext cx="2739877" cy="679973"/>
            <a:chOff x="6085222" y="3901783"/>
            <a:chExt cx="2739877" cy="679973"/>
          </a:xfrm>
        </p:grpSpPr>
        <p:sp>
          <p:nvSpPr>
            <p:cNvPr id="5" name="TextBox 4"/>
            <p:cNvSpPr txBox="1"/>
            <p:nvPr/>
          </p:nvSpPr>
          <p:spPr>
            <a:xfrm>
              <a:off x="6085222" y="4058536"/>
              <a:ext cx="2739877" cy="523220"/>
            </a:xfrm>
            <a:prstGeom prst="rect">
              <a:avLst/>
            </a:prstGeom>
            <a:noFill/>
          </p:spPr>
          <p:txBody>
            <a:bodyPr wrap="square" rtlCol="0">
              <a:spAutoFit/>
            </a:bodyPr>
            <a:lstStyle/>
            <a:p>
              <a:r>
                <a:rPr lang="en-US" dirty="0" smtClean="0"/>
                <a:t>         Use Edit.. window to view end edit the dataset</a:t>
              </a:r>
              <a:endParaRPr lang="en-IN" dirty="0"/>
            </a:p>
          </p:txBody>
        </p:sp>
        <p:grpSp>
          <p:nvGrpSpPr>
            <p:cNvPr id="23" name="Google Shape;9360;p148"/>
            <p:cNvGrpSpPr/>
            <p:nvPr/>
          </p:nvGrpSpPr>
          <p:grpSpPr>
            <a:xfrm>
              <a:off x="6199349" y="3901783"/>
              <a:ext cx="426462" cy="418363"/>
              <a:chOff x="-1183550" y="3586525"/>
              <a:chExt cx="296175" cy="290550"/>
            </a:xfrm>
          </p:grpSpPr>
          <p:sp>
            <p:nvSpPr>
              <p:cNvPr id="24"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5872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Handling missing values</a:t>
            </a:r>
          </a:p>
          <a:p>
            <a:pPr marL="800100" lvl="1" indent="-342900">
              <a:buSzPts val="1100"/>
              <a:buFont typeface="Wingdings" panose="05000000000000000000" pitchFamily="2" charset="2"/>
              <a:buChar char="ü"/>
            </a:pPr>
            <a:r>
              <a:rPr lang="en-US" sz="2000" dirty="0" smtClean="0"/>
              <a:t>Removing instances with missing values</a:t>
            </a:r>
          </a:p>
          <a:p>
            <a:pPr marL="800100" lvl="1" indent="-342900">
              <a:buSzPts val="1100"/>
              <a:buFont typeface="Wingdings" panose="05000000000000000000" pitchFamily="2" charset="2"/>
              <a:buChar char="ü"/>
            </a:pPr>
            <a:r>
              <a:rPr lang="en-US" sz="2000" dirty="0" smtClean="0"/>
              <a:t>Imputation</a:t>
            </a:r>
            <a:endParaRPr lang="en-US" sz="2000" dirty="0"/>
          </a:p>
          <a:p>
            <a:pPr marL="0" lvl="0" indent="0" algn="l" rtl="0">
              <a:spcBef>
                <a:spcPts val="0"/>
              </a:spcBef>
              <a:spcAft>
                <a:spcPts val="0"/>
              </a:spcAft>
              <a:buClr>
                <a:schemeClr val="dk1"/>
              </a:buClr>
              <a:buSzPts val="1100"/>
              <a:buNone/>
            </a:pPr>
            <a:r>
              <a:rPr lang="en-US" sz="2000" dirty="0" smtClean="0"/>
              <a:t> </a:t>
            </a:r>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Filters can be used:</a:t>
            </a:r>
          </a:p>
          <a:p>
            <a:pPr marL="742950" lvl="1" indent="-285750">
              <a:buSzPts val="1100"/>
              <a:buFont typeface="Wingdings" panose="05000000000000000000" pitchFamily="2" charset="2"/>
              <a:buChar char="§"/>
            </a:pPr>
            <a:r>
              <a:rPr lang="en-US" sz="1800" dirty="0" err="1" smtClean="0"/>
              <a:t>RemoveWithValues</a:t>
            </a:r>
            <a:endParaRPr lang="en-US" sz="1800" dirty="0" smtClean="0"/>
          </a:p>
          <a:p>
            <a:pPr marL="914400" lvl="2" indent="0">
              <a:buSzPts val="1100"/>
              <a:buNone/>
            </a:pPr>
            <a:r>
              <a:rPr lang="en-US" dirty="0" smtClean="0"/>
              <a:t>Removes the instances that contain the given value in an attribute.</a:t>
            </a:r>
          </a:p>
          <a:p>
            <a:pPr marL="742950" lvl="1" indent="-285750">
              <a:buSzPts val="1100"/>
              <a:buFont typeface="Wingdings" panose="05000000000000000000" pitchFamily="2" charset="2"/>
              <a:buChar char="§"/>
            </a:pPr>
            <a:r>
              <a:rPr lang="en-US" sz="1800" dirty="0" err="1" smtClean="0"/>
              <a:t>ReplaceMissingValues</a:t>
            </a:r>
            <a:endParaRPr lang="en-US" sz="1800" dirty="0" smtClean="0"/>
          </a:p>
          <a:p>
            <a:pPr marL="914400" lvl="2" indent="0">
              <a:buSzPts val="1100"/>
              <a:buNone/>
            </a:pPr>
            <a:r>
              <a:rPr lang="en-US" dirty="0"/>
              <a:t>Replaces all missing values for nominal and numeric attributes in a dataset with the </a:t>
            </a:r>
            <a:r>
              <a:rPr lang="en-US" dirty="0" smtClean="0"/>
              <a:t>mode </a:t>
            </a:r>
            <a:r>
              <a:rPr lang="en-US" dirty="0"/>
              <a:t>and </a:t>
            </a:r>
            <a:r>
              <a:rPr lang="en-US" dirty="0" smtClean="0"/>
              <a:t>mean </a:t>
            </a:r>
            <a:r>
              <a:rPr lang="en-US" dirty="0"/>
              <a:t>from the </a:t>
            </a:r>
            <a:r>
              <a:rPr lang="en-US" dirty="0" smtClean="0"/>
              <a:t>training data.</a:t>
            </a:r>
          </a:p>
          <a:p>
            <a:pPr marL="742950" lvl="1" indent="-285750">
              <a:buSzPts val="1100"/>
              <a:buFont typeface="Wingdings" panose="05000000000000000000" pitchFamily="2" charset="2"/>
              <a:buChar char="§"/>
            </a:pPr>
            <a:r>
              <a:rPr lang="en-US" sz="1800" dirty="0" err="1" smtClean="0"/>
              <a:t>ReplaceMissingWithUserConstat</a:t>
            </a: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7485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{E3426B28-8646-44D9-9C52-A988CB586E4B}</a:tableStyleId>
              </a:tblPr>
              <a:tblGrid>
                <a:gridCol w="1809750"/>
                <a:gridCol w="1809750"/>
                <a:gridCol w="1809750"/>
                <a:gridCol w="1809750"/>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{E3426B28-8646-44D9-9C52-A988CB586E4B}</a:tableStyleId>
              </a:tblPr>
              <a:tblGrid>
                <a:gridCol w="1764875"/>
                <a:gridCol w="1465800"/>
                <a:gridCol w="1410125"/>
                <a:gridCol w="1532375"/>
                <a:gridCol w="1434325"/>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Removing instances with missing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instance  </a:t>
            </a:r>
            <a:r>
              <a:rPr lang="en-US" sz="1800" dirty="0" err="1" smtClean="0">
                <a:sym typeface="Wingdings" panose="05000000000000000000" pitchFamily="2" charset="2"/>
              </a:rPr>
              <a:t>RemoveWithValues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selected filter to open its properties window.</a:t>
            </a:r>
          </a:p>
          <a:p>
            <a:pPr marL="1314450" lvl="2" indent="-400050">
              <a:buSzPts val="1100"/>
              <a:buFont typeface="+mj-lt"/>
              <a:buAutoNum type="romanUcPeriod"/>
            </a:pPr>
            <a:r>
              <a:rPr lang="en-US" sz="1800" dirty="0" smtClean="0">
                <a:sym typeface="Wingdings" panose="05000000000000000000" pitchFamily="2" charset="2"/>
              </a:rPr>
              <a:t>Enter the attribute index</a:t>
            </a:r>
          </a:p>
          <a:p>
            <a:pPr marL="1314450" lvl="2" indent="-400050">
              <a:buSzPts val="1100"/>
              <a:buFont typeface="+mj-lt"/>
              <a:buAutoNum type="romanUcPeriod"/>
            </a:pPr>
            <a:r>
              <a:rPr lang="en-US" sz="1800" dirty="0" smtClean="0">
                <a:sym typeface="Wingdings" panose="05000000000000000000" pitchFamily="2" charset="2"/>
              </a:rPr>
              <a:t>Select True for </a:t>
            </a:r>
            <a:r>
              <a:rPr lang="en-US" sz="1800" dirty="0" err="1" smtClean="0">
                <a:sym typeface="Wingdings" panose="05000000000000000000" pitchFamily="2" charset="2"/>
              </a:rPr>
              <a:t>matchMissingValues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ok</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7003138" y="1185863"/>
            <a:ext cx="1826990" cy="1845741"/>
          </a:xfrm>
          <a:prstGeom prst="rect">
            <a:avLst/>
          </a:prstGeom>
        </p:spPr>
      </p:pic>
      <p:pic>
        <p:nvPicPr>
          <p:cNvPr id="3" name="Picture 2"/>
          <p:cNvPicPr>
            <a:picLocks noChangeAspect="1"/>
          </p:cNvPicPr>
          <p:nvPr/>
        </p:nvPicPr>
        <p:blipFill>
          <a:blip r:embed="rId4"/>
          <a:stretch>
            <a:fillRect/>
          </a:stretch>
        </p:blipFill>
        <p:spPr>
          <a:xfrm>
            <a:off x="7003138" y="3363738"/>
            <a:ext cx="1822327" cy="1572594"/>
          </a:xfrm>
          <a:prstGeom prst="rect">
            <a:avLst/>
          </a:prstGeom>
        </p:spPr>
      </p:pic>
      <p:grpSp>
        <p:nvGrpSpPr>
          <p:cNvPr id="6" name="Group 5"/>
          <p:cNvGrpSpPr/>
          <p:nvPr/>
        </p:nvGrpSpPr>
        <p:grpSpPr>
          <a:xfrm>
            <a:off x="1242375" y="4713363"/>
            <a:ext cx="5862168" cy="430137"/>
            <a:chOff x="6199349" y="3901787"/>
            <a:chExt cx="2891859" cy="430137"/>
          </a:xfrm>
        </p:grpSpPr>
        <p:sp>
          <p:nvSpPr>
            <p:cNvPr id="7" name="TextBox 6"/>
            <p:cNvSpPr txBox="1"/>
            <p:nvPr/>
          </p:nvSpPr>
          <p:spPr>
            <a:xfrm>
              <a:off x="6351331" y="4024147"/>
              <a:ext cx="2739877" cy="307777"/>
            </a:xfrm>
            <a:prstGeom prst="rect">
              <a:avLst/>
            </a:prstGeom>
            <a:noFill/>
          </p:spPr>
          <p:txBody>
            <a:bodyPr wrap="square" rtlCol="0">
              <a:spAutoFit/>
            </a:bodyPr>
            <a:lstStyle/>
            <a:p>
              <a:r>
                <a:rPr lang="en-US" dirty="0" smtClean="0"/>
                <a:t>         Use Undo button to revert the changes</a:t>
              </a:r>
              <a:endParaRPr lang="en-IN" dirty="0"/>
            </a:p>
          </p:txBody>
        </p:sp>
        <p:grpSp>
          <p:nvGrpSpPr>
            <p:cNvPr id="8" name="Google Shape;9360;p148"/>
            <p:cNvGrpSpPr/>
            <p:nvPr/>
          </p:nvGrpSpPr>
          <p:grpSpPr>
            <a:xfrm>
              <a:off x="6199349" y="3901787"/>
              <a:ext cx="426462" cy="418368"/>
              <a:chOff x="-1183550" y="3586522"/>
              <a:chExt cx="296175" cy="290553"/>
            </a:xfrm>
          </p:grpSpPr>
          <p:sp>
            <p:nvSpPr>
              <p:cNvPr id="9"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9;p148"/>
              <p:cNvSpPr/>
              <p:nvPr/>
            </p:nvSpPr>
            <p:spPr>
              <a:xfrm>
                <a:off x="-1135500" y="3586522"/>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TextBox 18"/>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086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359188"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lvl="1"/>
            <a:r>
              <a:rPr lang="en-US" sz="1600" dirty="0"/>
              <a:t>Note: Steps for Nominal </a:t>
            </a:r>
            <a:r>
              <a:rPr lang="en-US" sz="1600" dirty="0" smtClean="0"/>
              <a:t>attribute</a:t>
            </a:r>
          </a:p>
          <a:p>
            <a:pPr marL="1454150" lvl="2" indent="-400050">
              <a:buFont typeface="+mj-lt"/>
              <a:buAutoNum type="romanLcPeriod"/>
            </a:pPr>
            <a:r>
              <a:rPr lang="en-US" sz="1600" dirty="0" smtClean="0"/>
              <a:t>Use </a:t>
            </a:r>
            <a:r>
              <a:rPr lang="en-US" sz="1600" dirty="0"/>
              <a:t>Choose </a:t>
            </a:r>
            <a:r>
              <a:rPr lang="en-US" sz="1600" dirty="0">
                <a:sym typeface="Wingdings" panose="05000000000000000000" pitchFamily="2" charset="2"/>
              </a:rPr>
              <a:t> Filter Unsupervised  Attribute  </a:t>
            </a:r>
            <a:r>
              <a:rPr lang="en-US" sz="1600" dirty="0" err="1">
                <a:sym typeface="Wingdings" panose="05000000000000000000" pitchFamily="2" charset="2"/>
              </a:rPr>
              <a:t>ReplaceMissingWithUserConstant</a:t>
            </a:r>
            <a:r>
              <a:rPr lang="en-US" sz="1600" dirty="0">
                <a:sym typeface="Wingdings" panose="05000000000000000000" pitchFamily="2" charset="2"/>
              </a:rPr>
              <a:t> filter to replace missing values with a </a:t>
            </a:r>
            <a:r>
              <a:rPr lang="en-US" sz="1600" dirty="0" smtClean="0">
                <a:sym typeface="Wingdings" panose="05000000000000000000" pitchFamily="2" charset="2"/>
              </a:rPr>
              <a:t>constant.</a:t>
            </a:r>
          </a:p>
          <a:p>
            <a:pPr marL="1511300" lvl="3" indent="0">
              <a:buNone/>
            </a:pPr>
            <a:r>
              <a:rPr lang="en-US" dirty="0" smtClean="0">
                <a:sym typeface="Wingdings" panose="05000000000000000000" pitchFamily="2" charset="2"/>
              </a:rPr>
              <a:t>Enter Attribute index at attributes parameter.</a:t>
            </a:r>
          </a:p>
          <a:p>
            <a:pPr marL="1511300" lvl="3" indent="0">
              <a:buNone/>
            </a:pPr>
            <a:r>
              <a:rPr lang="en-US" dirty="0" smtClean="0">
                <a:sym typeface="Wingdings" panose="05000000000000000000" pitchFamily="2" charset="2"/>
              </a:rPr>
              <a:t>Enter constant value at </a:t>
            </a:r>
            <a:r>
              <a:rPr lang="en-US" dirty="0" err="1" smtClean="0">
                <a:sym typeface="Wingdings" panose="05000000000000000000" pitchFamily="2" charset="2"/>
              </a:rPr>
              <a:t>nominalStringReplaceValue</a:t>
            </a:r>
            <a:r>
              <a:rPr lang="en-US" dirty="0" smtClean="0">
                <a:sym typeface="Wingdings" panose="05000000000000000000" pitchFamily="2" charset="2"/>
              </a:rPr>
              <a:t>.</a:t>
            </a:r>
            <a:endParaRPr lang="en-US" sz="1600" dirty="0" smtClean="0">
              <a:sym typeface="Wingdings" panose="05000000000000000000" pitchFamily="2" charset="2"/>
            </a:endParaRPr>
          </a:p>
          <a:p>
            <a:pPr marL="1454150" lvl="2" indent="-400050">
              <a:buFont typeface="+mj-lt"/>
              <a:buAutoNum type="romanLcPeriod"/>
            </a:pPr>
            <a:r>
              <a:rPr lang="en-US" sz="1600" dirty="0" smtClean="0">
                <a:sym typeface="Wingdings" panose="05000000000000000000" pitchFamily="2" charset="2"/>
              </a:rPr>
              <a:t>Use </a:t>
            </a:r>
            <a:r>
              <a:rPr lang="en-US" sz="1600" dirty="0"/>
              <a:t>Choose </a:t>
            </a:r>
            <a:r>
              <a:rPr lang="en-US" sz="1600" dirty="0">
                <a:sym typeface="Wingdings" panose="05000000000000000000" pitchFamily="2" charset="2"/>
              </a:rPr>
              <a:t> Filter  Unsupervised  instance  </a:t>
            </a:r>
            <a:r>
              <a:rPr lang="en-US" sz="1600" dirty="0" err="1">
                <a:sym typeface="Wingdings" panose="05000000000000000000" pitchFamily="2" charset="2"/>
              </a:rPr>
              <a:t>RemoveWithValues</a:t>
            </a:r>
            <a:r>
              <a:rPr lang="en-US" sz="1600" dirty="0">
                <a:sym typeface="Wingdings" panose="05000000000000000000" pitchFamily="2" charset="2"/>
              </a:rPr>
              <a:t> filter to remove the instances with filled constant</a:t>
            </a:r>
            <a:r>
              <a:rPr lang="en-US" sz="1600" dirty="0" smtClean="0">
                <a:sym typeface="Wingdings" panose="05000000000000000000" pitchFamily="2" charset="2"/>
              </a:rPr>
              <a:t>.</a:t>
            </a:r>
          </a:p>
          <a:p>
            <a:pPr marL="1511300" lvl="3" indent="0">
              <a:buNone/>
            </a:pPr>
            <a:r>
              <a:rPr lang="en-US" dirty="0" smtClean="0">
                <a:sym typeface="Wingdings" panose="05000000000000000000" pitchFamily="2" charset="2"/>
              </a:rPr>
              <a:t>Enter </a:t>
            </a:r>
            <a:r>
              <a:rPr lang="en-US" dirty="0" err="1" smtClean="0">
                <a:sym typeface="Wingdings" panose="05000000000000000000" pitchFamily="2" charset="2"/>
              </a:rPr>
              <a:t>attributeIndex</a:t>
            </a:r>
            <a:r>
              <a:rPr lang="en-US" dirty="0" smtClean="0">
                <a:sym typeface="Wingdings" panose="05000000000000000000" pitchFamily="2" charset="2"/>
              </a:rPr>
              <a:t>.</a:t>
            </a:r>
          </a:p>
          <a:p>
            <a:pPr marL="1511300" lvl="3" indent="0">
              <a:buNone/>
            </a:pPr>
            <a:r>
              <a:rPr lang="en-US" dirty="0" smtClean="0">
                <a:sym typeface="Wingdings" panose="05000000000000000000" pitchFamily="2" charset="2"/>
              </a:rPr>
              <a:t>Enter the index of filled constant label at </a:t>
            </a:r>
            <a:r>
              <a:rPr lang="en-US" dirty="0" err="1" smtClean="0">
                <a:sym typeface="Wingdings" panose="05000000000000000000" pitchFamily="2" charset="2"/>
              </a:rPr>
              <a:t>nominalIndices</a:t>
            </a:r>
            <a:r>
              <a:rPr lang="en-US" dirty="0" smtClean="0">
                <a:sym typeface="Wingdings" panose="05000000000000000000" pitchFamily="2" charset="2"/>
              </a:rPr>
              <a:t>.</a:t>
            </a:r>
            <a:endParaRPr lang="en-US" dirty="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68912793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{E3426B28-8646-44D9-9C52-A988CB586E4B}</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{E3426B28-8646-44D9-9C52-A988CB586E4B}</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{E3426B28-8646-44D9-9C52-A988CB586E4B}</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{E3426B28-8646-44D9-9C52-A988CB586E4B}</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154345526"/>
              </p:ext>
            </p:extLst>
          </p:nvPr>
        </p:nvGraphicFramePr>
        <p:xfrm>
          <a:off x="1050132" y="1949906"/>
          <a:ext cx="7179468" cy="2072640"/>
        </p:xfrm>
        <a:graphic>
          <a:graphicData uri="http://schemas.openxmlformats.org/drawingml/2006/table">
            <a:tbl>
              <a:tblPr firstRow="1" bandRow="1">
                <a:tableStyleId>{5DA37D80-6434-44D0-A028-1B22A696006F}</a:tableStyleId>
              </a:tblPr>
              <a:tblGrid>
                <a:gridCol w="2393156"/>
                <a:gridCol w="2393156"/>
                <a:gridCol w="2393156"/>
              </a:tblGrid>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smtClean="0"/>
                        <a:t>Number of instances in the data set </a:t>
                      </a:r>
                    </a:p>
                  </a:txBody>
                  <a:tcPr/>
                </a:tc>
                <a:tc>
                  <a:txBody>
                    <a:bodyPr/>
                    <a:lstStyle/>
                    <a:p>
                      <a:endParaRPr lang="en-IN" sz="1400" b="0" dirty="0"/>
                    </a:p>
                  </a:txBody>
                  <a:tcPr/>
                </a:tc>
                <a:tc>
                  <a:txBody>
                    <a:bodyPr/>
                    <a:lstStyle/>
                    <a:p>
                      <a:endParaRPr lang="en-IN" sz="1400" b="0" dirty="0"/>
                    </a:p>
                  </a:txBody>
                  <a:tcPr/>
                </a:tc>
              </a:tr>
              <a:tr h="370840">
                <a:tc>
                  <a:txBody>
                    <a:bodyPr/>
                    <a:lstStyle/>
                    <a:p>
                      <a:r>
                        <a:rPr lang="en-US" sz="1400" dirty="0" smtClean="0"/>
                        <a:t>Attribute name and index selected </a:t>
                      </a:r>
                      <a:endParaRPr lang="en-IN" sz="1400" dirty="0"/>
                    </a:p>
                  </a:txBody>
                  <a:tcPr/>
                </a:tc>
                <a:tc>
                  <a:txBody>
                    <a:bodyPr/>
                    <a:lstStyle/>
                    <a:p>
                      <a:endParaRPr lang="en-IN" sz="1400"/>
                    </a:p>
                  </a:txBody>
                  <a:tcPr/>
                </a:tc>
                <a:tc>
                  <a:txBody>
                    <a:bodyPr/>
                    <a:lstStyle/>
                    <a:p>
                      <a:endParaRPr lang="en-IN" sz="1400" dirty="0"/>
                    </a:p>
                  </a:txBody>
                  <a:tcPr/>
                </a:tc>
              </a:tr>
              <a:tr h="370840">
                <a:tc>
                  <a:txBody>
                    <a:bodyPr/>
                    <a:lstStyle/>
                    <a:p>
                      <a:r>
                        <a:rPr lang="en-US" sz="1400" dirty="0" smtClean="0"/>
                        <a:t>Number of missing values in the selected attribute </a:t>
                      </a:r>
                      <a:endParaRPr lang="en-IN" sz="1400" dirty="0"/>
                    </a:p>
                  </a:txBody>
                  <a:tcPr/>
                </a:tc>
                <a:tc>
                  <a:txBody>
                    <a:bodyPr/>
                    <a:lstStyle/>
                    <a:p>
                      <a:endParaRPr lang="en-IN" sz="1400"/>
                    </a:p>
                  </a:txBody>
                  <a:tcPr/>
                </a:tc>
                <a:tc>
                  <a:txBody>
                    <a:bodyPr/>
                    <a:lstStyle/>
                    <a:p>
                      <a:endParaRPr lang="en-IN" sz="1400"/>
                    </a:p>
                  </a:txBody>
                  <a:tcPr/>
                </a:tc>
              </a:tr>
              <a:tr h="370840">
                <a:tc>
                  <a:txBody>
                    <a:bodyPr/>
                    <a:lstStyle/>
                    <a:p>
                      <a:r>
                        <a:rPr lang="en-US" sz="1400" dirty="0" smtClean="0"/>
                        <a:t>Number of instances after filter is applied </a:t>
                      </a:r>
                      <a:endParaRPr lang="en-IN" sz="1400" dirty="0"/>
                    </a:p>
                  </a:txBody>
                  <a:tcPr/>
                </a:tc>
                <a:tc>
                  <a:txBody>
                    <a:bodyPr/>
                    <a:lstStyle/>
                    <a:p>
                      <a:endParaRPr lang="en-IN" sz="1400"/>
                    </a:p>
                  </a:txBody>
                  <a:tcPr/>
                </a:tc>
                <a:tc>
                  <a:txBody>
                    <a:bodyPr/>
                    <a:lstStyle/>
                    <a:p>
                      <a:endParaRPr lang="en-IN" sz="1400" dirty="0"/>
                    </a:p>
                  </a:txBody>
                  <a:tcPr/>
                </a:tc>
              </a:tr>
            </a:tbl>
          </a:graphicData>
        </a:graphic>
      </p:graphicFrame>
    </p:spTree>
    <p:extLst>
      <p:ext uri="{BB962C8B-B14F-4D97-AF65-F5344CB8AC3E}">
        <p14:creationId xmlns:p14="http://schemas.microsoft.com/office/powerpoint/2010/main" val="176645794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mean/mode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Change the properties, if required. </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4" name="Picture 3"/>
          <p:cNvPicPr>
            <a:picLocks noChangeAspect="1"/>
          </p:cNvPicPr>
          <p:nvPr/>
        </p:nvPicPr>
        <p:blipFill>
          <a:blip r:embed="rId3"/>
          <a:stretch>
            <a:fillRect/>
          </a:stretch>
        </p:blipFill>
        <p:spPr>
          <a:xfrm>
            <a:off x="6490376" y="731375"/>
            <a:ext cx="2462213" cy="1476539"/>
          </a:xfrm>
          <a:prstGeom prst="rect">
            <a:avLst/>
          </a:prstGeom>
        </p:spPr>
      </p:pic>
      <p:pic>
        <p:nvPicPr>
          <p:cNvPr id="5" name="Picture 4"/>
          <p:cNvPicPr>
            <a:picLocks noChangeAspect="1"/>
          </p:cNvPicPr>
          <p:nvPr/>
        </p:nvPicPr>
        <p:blipFill>
          <a:blip r:embed="rId4"/>
          <a:stretch>
            <a:fillRect/>
          </a:stretch>
        </p:blipFill>
        <p:spPr>
          <a:xfrm>
            <a:off x="6435791" y="2494264"/>
            <a:ext cx="2571381" cy="1885679"/>
          </a:xfrm>
          <a:prstGeom prst="rect">
            <a:avLst/>
          </a:prstGeom>
        </p:spPr>
      </p:pic>
      <p:sp>
        <p:nvSpPr>
          <p:cNvPr id="18" name="TextBox 17"/>
          <p:cNvSpPr txBox="1"/>
          <p:nvPr/>
        </p:nvSpPr>
        <p:spPr>
          <a:xfrm>
            <a:off x="342901" y="3064951"/>
            <a:ext cx="6062878" cy="307777"/>
          </a:xfrm>
          <a:prstGeom prst="rect">
            <a:avLst/>
          </a:prstGeom>
          <a:noFill/>
        </p:spPr>
        <p:txBody>
          <a:bodyPr wrap="none" rtlCol="0">
            <a:spAutoFit/>
          </a:bodyPr>
          <a:lstStyle/>
          <a:p>
            <a:r>
              <a:rPr lang="en-US" dirty="0" smtClean="0"/>
              <a:t>»» Observe the missing values for all the attributes after applying the filter.</a:t>
            </a:r>
            <a:endParaRPr lang="en-IN" dirty="0"/>
          </a:p>
        </p:txBody>
      </p:sp>
      <p:sp>
        <p:nvSpPr>
          <p:cNvPr id="8" name="TextBox 7"/>
          <p:cNvSpPr txBox="1"/>
          <p:nvPr/>
        </p:nvSpPr>
        <p:spPr>
          <a:xfrm>
            <a:off x="0" y="7144"/>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034655069"/>
              </p:ext>
            </p:extLst>
          </p:nvPr>
        </p:nvGraphicFramePr>
        <p:xfrm>
          <a:off x="481123" y="3444373"/>
          <a:ext cx="5786433" cy="1432560"/>
        </p:xfrm>
        <a:graphic>
          <a:graphicData uri="http://schemas.openxmlformats.org/drawingml/2006/table">
            <a:tbl>
              <a:tblPr firstRow="1" bandRow="1">
                <a:tableStyleId>{69012ECD-51FC-41F1-AA8D-1B2483CD663E}</a:tableStyleId>
              </a:tblPr>
              <a:tblGrid>
                <a:gridCol w="1928811"/>
                <a:gridCol w="1928811"/>
                <a:gridCol w="1928811"/>
              </a:tblGrid>
              <a:tr h="42489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735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478631" y="1099950"/>
            <a:ext cx="6394219"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User Constant:</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ReplaceMissingWithUserConstant</a:t>
            </a:r>
            <a:r>
              <a:rPr lang="en-US" sz="1800" dirty="0" smtClean="0">
                <a:sym typeface="Wingdings" panose="05000000000000000000" pitchFamily="2" charset="2"/>
              </a:rPr>
              <a:t>.</a:t>
            </a:r>
          </a:p>
          <a:p>
            <a:pPr marL="1314450" lvl="2" indent="-400050">
              <a:buSzPts val="1100"/>
              <a:buFont typeface="+mj-lt"/>
              <a:buAutoNum type="romanUcPeriod"/>
            </a:pPr>
            <a:r>
              <a:rPr lang="en-US" sz="1800" dirty="0" smtClean="0">
                <a:sym typeface="Wingdings" panose="05000000000000000000" pitchFamily="2" charset="2"/>
              </a:rPr>
              <a:t>Open the filter properties by a click.</a:t>
            </a:r>
          </a:p>
          <a:p>
            <a:pPr marL="1314450" lvl="2" indent="-400050">
              <a:buSzPts val="1100"/>
              <a:buFont typeface="+mj-lt"/>
              <a:buAutoNum type="romanUcPeriod"/>
            </a:pPr>
            <a:r>
              <a:rPr lang="en-US" sz="1800" dirty="0" smtClean="0">
                <a:sym typeface="Wingdings" panose="05000000000000000000" pitchFamily="2" charset="2"/>
              </a:rPr>
              <a:t>Select the attribute index</a:t>
            </a:r>
          </a:p>
          <a:p>
            <a:pPr marL="1314450" lvl="2" indent="-400050">
              <a:buSzPts val="1100"/>
              <a:buFont typeface="+mj-lt"/>
              <a:buAutoNum type="romanUcPeriod"/>
            </a:pPr>
            <a:r>
              <a:rPr lang="en-US" sz="1800" dirty="0" smtClean="0">
                <a:sym typeface="Wingdings" panose="05000000000000000000" pitchFamily="2" charset="2"/>
              </a:rPr>
              <a:t>Enter date/nominal/</a:t>
            </a:r>
            <a:r>
              <a:rPr lang="en-US" sz="1800" dirty="0" err="1" smtClean="0">
                <a:sym typeface="Wingdings" panose="05000000000000000000" pitchFamily="2" charset="2"/>
              </a:rPr>
              <a:t>numericReplacementValue</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Ok</a:t>
            </a:r>
          </a:p>
          <a:p>
            <a:pPr marL="1314450" lvl="2" indent="-400050">
              <a:buSzPts val="1100"/>
              <a:buFont typeface="+mj-lt"/>
              <a:buAutoNum type="romanUcPeriod"/>
            </a:pPr>
            <a:r>
              <a:rPr lang="en-US" sz="1800" dirty="0" smtClean="0">
                <a:sym typeface="Wingdings" panose="05000000000000000000" pitchFamily="2" charset="2"/>
              </a:rPr>
              <a:t>Click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6522243" y="1272925"/>
            <a:ext cx="2297226" cy="1834606"/>
          </a:xfrm>
          <a:prstGeom prst="rect">
            <a:avLst/>
          </a:prstGeom>
        </p:spPr>
      </p:pic>
      <p:sp>
        <p:nvSpPr>
          <p:cNvPr id="8" name="TextBox 7"/>
          <p:cNvSpPr txBox="1"/>
          <p:nvPr/>
        </p:nvSpPr>
        <p:spPr>
          <a:xfrm>
            <a:off x="2225134" y="4568725"/>
            <a:ext cx="5445722" cy="307777"/>
          </a:xfrm>
          <a:prstGeom prst="rect">
            <a:avLst/>
          </a:prstGeom>
          <a:noFill/>
        </p:spPr>
        <p:txBody>
          <a:bodyPr wrap="none" rtlCol="0">
            <a:spAutoFit/>
          </a:bodyPr>
          <a:lstStyle/>
          <a:p>
            <a:r>
              <a:rPr lang="en-US" dirty="0" smtClean="0"/>
              <a:t>»» Note down your observations after applying filter to any attribute</a:t>
            </a:r>
            <a:endParaRPr lang="en-IN"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18425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Couse Outcomes</a:t>
            </a:r>
            <a:endParaRPr dirty="0"/>
          </a:p>
        </p:txBody>
      </p:sp>
      <p:sp>
        <p:nvSpPr>
          <p:cNvPr id="498" name="Google Shape;498;p61"/>
          <p:cNvSpPr txBox="1">
            <a:spLocks noGrp="1"/>
          </p:cNvSpPr>
          <p:nvPr>
            <p:ph type="subTitle" idx="4"/>
          </p:nvPr>
        </p:nvSpPr>
        <p:spPr>
          <a:xfrm>
            <a:off x="1298050" y="1946055"/>
            <a:ext cx="3200400" cy="6217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smtClean="0"/>
              <a:t>Demonstrate data preprocessing techniques</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1</a:t>
            </a:r>
            <a:endParaRPr sz="3200" dirty="0"/>
          </a:p>
        </p:txBody>
      </p:sp>
      <p:sp>
        <p:nvSpPr>
          <p:cNvPr id="25" name="Google Shape;498;p61"/>
          <p:cNvSpPr txBox="1">
            <a:spLocks noGrp="1"/>
          </p:cNvSpPr>
          <p:nvPr>
            <p:ph type="subTitle" idx="4"/>
          </p:nvPr>
        </p:nvSpPr>
        <p:spPr>
          <a:xfrm>
            <a:off x="4936605" y="1994769"/>
            <a:ext cx="3200400" cy="618600"/>
          </a:xfrm>
          <a:prstGeom prst="rect">
            <a:avLst/>
          </a:prstGeom>
        </p:spPr>
        <p:txBody>
          <a:bodyPr spcFirstLastPara="1" wrap="square" lIns="91425" tIns="91425" rIns="91425" bIns="91425" anchor="t" anchorCtr="0">
            <a:noAutofit/>
          </a:bodyPr>
          <a:lstStyle/>
          <a:p>
            <a:pPr algn="just"/>
            <a:r>
              <a:rPr lang="en-IN" dirty="0" smtClean="0"/>
              <a:t> </a:t>
            </a:r>
            <a:r>
              <a:rPr lang="en-IN" dirty="0"/>
              <a:t>Demonstrate Association </a:t>
            </a:r>
            <a:r>
              <a:rPr lang="en-IN" dirty="0" smtClean="0"/>
              <a:t>Rule Mining </a:t>
            </a:r>
            <a:r>
              <a:rPr lang="en-IN" dirty="0"/>
              <a:t>techniques. </a:t>
            </a:r>
            <a:endParaRPr dirty="0"/>
          </a:p>
        </p:txBody>
      </p:sp>
      <p:sp>
        <p:nvSpPr>
          <p:cNvPr id="26" name="Google Shape;503;p61"/>
          <p:cNvSpPr txBox="1">
            <a:spLocks noGrp="1"/>
          </p:cNvSpPr>
          <p:nvPr>
            <p:ph type="title" idx="9"/>
          </p:nvPr>
        </p:nvSpPr>
        <p:spPr>
          <a:xfrm>
            <a:off x="6017205"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2</a:t>
            </a:r>
            <a:endParaRPr sz="3200" dirty="0"/>
          </a:p>
        </p:txBody>
      </p:sp>
      <p:sp>
        <p:nvSpPr>
          <p:cNvPr id="27" name="Google Shape;498;p61"/>
          <p:cNvSpPr txBox="1">
            <a:spLocks noGrp="1"/>
          </p:cNvSpPr>
          <p:nvPr>
            <p:ph type="subTitle" idx="4"/>
          </p:nvPr>
        </p:nvSpPr>
        <p:spPr>
          <a:xfrm>
            <a:off x="1298050" y="3659394"/>
            <a:ext cx="3200400" cy="618600"/>
          </a:xfrm>
          <a:prstGeom prst="rect">
            <a:avLst/>
          </a:prstGeom>
        </p:spPr>
        <p:txBody>
          <a:bodyPr spcFirstLastPara="1" wrap="square" lIns="91425" tIns="91425" rIns="91425" bIns="91425" anchor="t" anchorCtr="0">
            <a:noAutofit/>
          </a:bodyPr>
          <a:lstStyle/>
          <a:p>
            <a:pPr algn="l"/>
            <a:r>
              <a:rPr lang="en-IN" dirty="0" smtClean="0"/>
              <a:t>Demonstrate Classification techniques</a:t>
            </a:r>
            <a:r>
              <a:rPr lang="en-IN" dirty="0"/>
              <a:t>. </a:t>
            </a:r>
            <a:endParaRPr dirty="0"/>
          </a:p>
        </p:txBody>
      </p:sp>
      <p:sp>
        <p:nvSpPr>
          <p:cNvPr id="28" name="Google Shape;503;p61"/>
          <p:cNvSpPr txBox="1">
            <a:spLocks noGrp="1"/>
          </p:cNvSpPr>
          <p:nvPr>
            <p:ph type="title" idx="9"/>
          </p:nvPr>
        </p:nvSpPr>
        <p:spPr>
          <a:xfrm>
            <a:off x="2378650"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3</a:t>
            </a:r>
            <a:endParaRPr sz="3200" dirty="0"/>
          </a:p>
        </p:txBody>
      </p:sp>
      <p:sp>
        <p:nvSpPr>
          <p:cNvPr id="29" name="Google Shape;498;p61"/>
          <p:cNvSpPr txBox="1">
            <a:spLocks noGrp="1"/>
          </p:cNvSpPr>
          <p:nvPr>
            <p:ph type="subTitle" idx="4"/>
          </p:nvPr>
        </p:nvSpPr>
        <p:spPr>
          <a:xfrm>
            <a:off x="4936605" y="3659394"/>
            <a:ext cx="3200400" cy="618600"/>
          </a:xfrm>
          <a:prstGeom prst="rect">
            <a:avLst/>
          </a:prstGeom>
        </p:spPr>
        <p:txBody>
          <a:bodyPr spcFirstLastPara="1" wrap="square" lIns="91425" tIns="91425" rIns="91425" bIns="91425" anchor="t" anchorCtr="0">
            <a:noAutofit/>
          </a:bodyPr>
          <a:lstStyle/>
          <a:p>
            <a:pPr algn="l"/>
            <a:r>
              <a:rPr lang="en-IN" dirty="0" smtClean="0"/>
              <a:t>Demonstrate the Clustering </a:t>
            </a:r>
            <a:r>
              <a:rPr lang="en-IN" dirty="0"/>
              <a:t>techniques. </a:t>
            </a:r>
            <a:endParaRPr dirty="0"/>
          </a:p>
        </p:txBody>
      </p:sp>
      <p:sp>
        <p:nvSpPr>
          <p:cNvPr id="30" name="Google Shape;503;p61"/>
          <p:cNvSpPr txBox="1">
            <a:spLocks noGrp="1"/>
          </p:cNvSpPr>
          <p:nvPr>
            <p:ph type="title" idx="9"/>
          </p:nvPr>
        </p:nvSpPr>
        <p:spPr>
          <a:xfrm>
            <a:off x="6017205"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4</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build="p"/>
      <p:bldP spid="503" grpId="0"/>
      <p:bldP spid="25" grpId="0" build="p"/>
      <p:bldP spid="26" grpId="0"/>
      <p:bldP spid="27" grpId="0" uiExpand="1" build="p"/>
      <p:bldP spid="28" grpId="0"/>
      <p:bldP spid="29" grpId="0" build="p"/>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a:t>Rescaling </a:t>
            </a:r>
            <a:r>
              <a:rPr lang="en-US" sz="1600" dirty="0" smtClean="0"/>
              <a:t>all the numeric attributes, such that they all have mean = 0 and SD = 1.</a:t>
            </a:r>
          </a:p>
          <a:p>
            <a:pPr marL="800100" lvl="1" indent="-342900">
              <a:buSzPts val="1100"/>
              <a:buFont typeface="Arial" panose="020B0604020202020204" pitchFamily="34" charset="0"/>
              <a:buChar char="•"/>
            </a:pPr>
            <a:r>
              <a:rPr lang="en-US" sz="1600" dirty="0"/>
              <a:t>Filter </a:t>
            </a:r>
            <a:r>
              <a:rPr lang="en-US" sz="1600" dirty="0">
                <a:sym typeface="Wingdings" panose="05000000000000000000" pitchFamily="2" charset="2"/>
              </a:rPr>
              <a:t> Unsupervised  Attribute  </a:t>
            </a:r>
            <a:r>
              <a:rPr lang="en-US" sz="1600" dirty="0" smtClean="0">
                <a:sym typeface="Wingdings" panose="05000000000000000000" pitchFamily="2" charset="2"/>
              </a:rPr>
              <a:t>Standardize</a:t>
            </a:r>
            <a:endParaRPr lang="en-US" sz="1600" dirty="0"/>
          </a:p>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9350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graphicFrame>
        <p:nvGraphicFramePr>
          <p:cNvPr id="2" name="Table 1"/>
          <p:cNvGraphicFramePr>
            <a:graphicFrameLocks noGrp="1"/>
          </p:cNvGraphicFramePr>
          <p:nvPr>
            <p:extLst>
              <p:ext uri="{D42A27DB-BD31-4B8C-83A1-F6EECF244321}">
                <p14:modId xmlns:p14="http://schemas.microsoft.com/office/powerpoint/2010/main" val="1788177769"/>
              </p:ext>
            </p:extLst>
          </p:nvPr>
        </p:nvGraphicFramePr>
        <p:xfrm>
          <a:off x="478630" y="1361281"/>
          <a:ext cx="8365332" cy="163068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716637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3600" dirty="0" smtClean="0"/>
              <a:t>ARFF File Creation &amp; Preprocessing </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2</a:t>
            </a:r>
            <a:endParaRPr sz="3200" dirty="0"/>
          </a:p>
        </p:txBody>
      </p:sp>
    </p:spTree>
    <p:extLst>
      <p:ext uri="{BB962C8B-B14F-4D97-AF65-F5344CB8AC3E}">
        <p14:creationId xmlns:p14="http://schemas.microsoft.com/office/powerpoint/2010/main" val="20841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student.arff dataset.</a:t>
            </a:r>
            <a:endParaRPr dirty="0"/>
          </a:p>
        </p:txBody>
      </p:sp>
      <p:sp>
        <p:nvSpPr>
          <p:cNvPr id="513" name="Google Shape;513;p62"/>
          <p:cNvSpPr txBox="1">
            <a:spLocks noGrp="1"/>
          </p:cNvSpPr>
          <p:nvPr>
            <p:ph type="subTitle" idx="8"/>
          </p:nvPr>
        </p:nvSpPr>
        <p:spPr>
          <a:xfrm>
            <a:off x="450643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Discretization of an attributes</a:t>
            </a:r>
            <a:endParaRPr dirty="0"/>
          </a:p>
        </p:txBody>
      </p:sp>
      <p:sp>
        <p:nvSpPr>
          <p:cNvPr id="514" name="Google Shape;514;p62"/>
          <p:cNvSpPr txBox="1">
            <a:spLocks noGrp="1"/>
          </p:cNvSpPr>
          <p:nvPr>
            <p:ph type="title" idx="4"/>
          </p:nvPr>
        </p:nvSpPr>
        <p:spPr>
          <a:xfrm>
            <a:off x="3323031" y="187276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2627506"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5201962" y="188550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10" name="Google Shape;513;p62"/>
          <p:cNvSpPr txBox="1">
            <a:spLocks noGrp="1"/>
          </p:cNvSpPr>
          <p:nvPr>
            <p:ph type="subTitle" idx="8"/>
          </p:nvPr>
        </p:nvSpPr>
        <p:spPr>
          <a:xfrm>
            <a:off x="6385368"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11" name="Google Shape;520;p62"/>
          <p:cNvSpPr txBox="1">
            <a:spLocks noGrp="1"/>
          </p:cNvSpPr>
          <p:nvPr>
            <p:ph type="title" idx="7"/>
          </p:nvPr>
        </p:nvSpPr>
        <p:spPr>
          <a:xfrm>
            <a:off x="7080893" y="189141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402389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p:tgtEl>
                                          <p:spTgt spid="1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Open any text editor (e.g. notepad)</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Using @relation, @attribute and @data tags enter the data in to the file with some missing values (?).</a:t>
            </a:r>
          </a:p>
          <a:p>
            <a:pPr marL="800100" lvl="1" indent="-342900" algn="just">
              <a:spcAft>
                <a:spcPts val="600"/>
              </a:spcAft>
              <a:buSzPts val="1100"/>
              <a:buFont typeface="Courier New" panose="02070309020205020404" pitchFamily="49" charset="0"/>
              <a:buChar char="o"/>
            </a:pPr>
            <a:r>
              <a:rPr lang="en-US" sz="1600" dirty="0" smtClean="0"/>
              <a:t>Attributes: Name, </a:t>
            </a:r>
            <a:r>
              <a:rPr lang="en-US" sz="1600" dirty="0" err="1" smtClean="0"/>
              <a:t>RollNo</a:t>
            </a:r>
            <a:r>
              <a:rPr lang="en-US" sz="1600" dirty="0" smtClean="0"/>
              <a:t>, Gender, Age, IQ (1 -10), score.</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Save the file as </a:t>
            </a:r>
            <a:r>
              <a:rPr lang="en-US" sz="2000" dirty="0" err="1" smtClean="0"/>
              <a:t>student.arff</a:t>
            </a:r>
            <a:r>
              <a:rPr lang="en-US" sz="2000" dirty="0" smtClean="0"/>
              <a:t>.</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student.arff</a:t>
            </a:r>
            <a:r>
              <a:rPr lang="en-US" sz="2000" dirty="0" smtClean="0"/>
              <a:t> in to </a:t>
            </a:r>
            <a:r>
              <a:rPr lang="en-US" sz="2000" dirty="0" err="1"/>
              <a:t>W</a:t>
            </a:r>
            <a:r>
              <a:rPr lang="en-US" sz="2000" dirty="0" err="1" smtClean="0"/>
              <a:t>eka</a:t>
            </a:r>
            <a:r>
              <a:rPr lang="en-US" sz="2000" dirty="0" smtClean="0"/>
              <a:t>.</a:t>
            </a:r>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Tree>
    <p:extLst>
      <p:ext uri="{BB962C8B-B14F-4D97-AF65-F5344CB8AC3E}">
        <p14:creationId xmlns:p14="http://schemas.microsoft.com/office/powerpoint/2010/main" val="8228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pSp>
        <p:nvGrpSpPr>
          <p:cNvPr id="5" name="Group 4"/>
          <p:cNvGrpSpPr/>
          <p:nvPr/>
        </p:nvGrpSpPr>
        <p:grpSpPr>
          <a:xfrm>
            <a:off x="900112" y="1032192"/>
            <a:ext cx="6850857" cy="645584"/>
            <a:chOff x="6199349" y="3901783"/>
            <a:chExt cx="2891859" cy="645584"/>
          </a:xfrm>
        </p:grpSpPr>
        <p:sp>
          <p:nvSpPr>
            <p:cNvPr id="6" name="TextBox 5"/>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i="1" dirty="0" smtClean="0"/>
                <a:t>Filter </a:t>
              </a:r>
              <a:r>
                <a:rPr lang="en-US" i="1" dirty="0" smtClean="0">
                  <a:sym typeface="Wingdings" panose="05000000000000000000" pitchFamily="2" charset="2"/>
                </a:rPr>
                <a:t> Unsupervised  Attribute  </a:t>
              </a:r>
              <a:r>
                <a:rPr lang="en-US" i="1" dirty="0" err="1" smtClean="0">
                  <a:sym typeface="Wingdings" panose="05000000000000000000" pitchFamily="2" charset="2"/>
                </a:rPr>
                <a:t>StringToNominal</a:t>
              </a:r>
              <a:r>
                <a:rPr lang="en-US" dirty="0" smtClean="0">
                  <a:sym typeface="Wingdings" panose="05000000000000000000" pitchFamily="2" charset="2"/>
                </a:rPr>
                <a:t> to    </a:t>
              </a:r>
            </a:p>
            <a:p>
              <a:r>
                <a:rPr lang="en-US" dirty="0">
                  <a:sym typeface="Wingdings" panose="05000000000000000000" pitchFamily="2" charset="2"/>
                </a:rPr>
                <a:t> </a:t>
              </a:r>
              <a:r>
                <a:rPr lang="en-US" dirty="0" smtClean="0">
                  <a:sym typeface="Wingdings" panose="05000000000000000000" pitchFamily="2" charset="2"/>
                </a:rPr>
                <a:t>         convert the attribute type from string to nominal.</a:t>
              </a:r>
              <a:r>
                <a:rPr lang="en-US" dirty="0" smtClean="0"/>
                <a:t> </a:t>
              </a:r>
              <a:endParaRPr lang="en-IN" dirty="0"/>
            </a:p>
          </p:txBody>
        </p:sp>
        <p:grpSp>
          <p:nvGrpSpPr>
            <p:cNvPr id="7" name="Google Shape;9360;p148"/>
            <p:cNvGrpSpPr/>
            <p:nvPr/>
          </p:nvGrpSpPr>
          <p:grpSpPr>
            <a:xfrm>
              <a:off x="6199349" y="3901783"/>
              <a:ext cx="426462" cy="418363"/>
              <a:chOff x="-1183550" y="3586525"/>
              <a:chExt cx="296175" cy="290550"/>
            </a:xfrm>
          </p:grpSpPr>
          <p:sp>
            <p:nvSpPr>
              <p:cNvPr id="8"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TextBox 16"/>
          <p:cNvSpPr txBox="1"/>
          <p:nvPr/>
        </p:nvSpPr>
        <p:spPr>
          <a:xfrm>
            <a:off x="268302" y="1673824"/>
            <a:ext cx="2252423" cy="32624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a:t>@relation student</a:t>
            </a:r>
          </a:p>
          <a:p>
            <a:endParaRPr lang="en-US" sz="400" dirty="0"/>
          </a:p>
          <a:p>
            <a:r>
              <a:rPr lang="en-US" sz="1100" dirty="0"/>
              <a:t>@attribute Name string</a:t>
            </a:r>
          </a:p>
          <a:p>
            <a:r>
              <a:rPr lang="en-US" sz="1100" dirty="0"/>
              <a:t>@attribute </a:t>
            </a:r>
            <a:r>
              <a:rPr lang="en-US" sz="1100" dirty="0" err="1"/>
              <a:t>RegNo</a:t>
            </a:r>
            <a:r>
              <a:rPr lang="en-US" sz="1100" dirty="0"/>
              <a:t> string</a:t>
            </a:r>
          </a:p>
          <a:p>
            <a:r>
              <a:rPr lang="en-US" sz="1100" dirty="0"/>
              <a:t>@attribute Gender string</a:t>
            </a:r>
          </a:p>
          <a:p>
            <a:r>
              <a:rPr lang="en-US" sz="1100" dirty="0"/>
              <a:t>@attribute Age numeric</a:t>
            </a:r>
          </a:p>
          <a:p>
            <a:r>
              <a:rPr lang="en-US" sz="1100" dirty="0"/>
              <a:t>@attribute IQ numeric</a:t>
            </a:r>
          </a:p>
          <a:p>
            <a:r>
              <a:rPr lang="en-US" sz="1100" dirty="0"/>
              <a:t>@attribute Score numeric</a:t>
            </a:r>
          </a:p>
          <a:p>
            <a:endParaRPr lang="en-US" sz="400" dirty="0"/>
          </a:p>
          <a:p>
            <a:r>
              <a:rPr lang="en-US" sz="1100" dirty="0"/>
              <a:t>@data</a:t>
            </a:r>
          </a:p>
          <a:p>
            <a:r>
              <a:rPr lang="en-US" sz="1100" dirty="0"/>
              <a:t>Ramu,20A81A0501,M,40,7,80</a:t>
            </a:r>
          </a:p>
          <a:p>
            <a:r>
              <a:rPr lang="en-US" sz="1100" dirty="0"/>
              <a:t>Raju,20A81A0502,M,20,?,86</a:t>
            </a:r>
          </a:p>
          <a:p>
            <a:r>
              <a:rPr lang="en-US" sz="1100" dirty="0"/>
              <a:t>Rani,20A81A0503,F,25,4,68</a:t>
            </a:r>
          </a:p>
          <a:p>
            <a:r>
              <a:rPr lang="en-US" sz="1100" dirty="0"/>
              <a:t>Girish,20A81A0504,?,39,5,53</a:t>
            </a:r>
          </a:p>
          <a:p>
            <a:r>
              <a:rPr lang="en-US" sz="1100" dirty="0"/>
              <a:t>Anji,20A81A0505,M,29,6,96</a:t>
            </a:r>
          </a:p>
          <a:p>
            <a:r>
              <a:rPr lang="en-US" sz="1100" dirty="0"/>
              <a:t>Sri,20A81A0506,F,33,4,76</a:t>
            </a:r>
          </a:p>
          <a:p>
            <a:r>
              <a:rPr lang="en-US" sz="1100" dirty="0"/>
              <a:t>Subbu,20A81A0507,M,41,9,84</a:t>
            </a:r>
          </a:p>
          <a:p>
            <a:r>
              <a:rPr lang="en-US" sz="1100" dirty="0"/>
              <a:t>Raghu,20A81A0508,M,?,5,53</a:t>
            </a:r>
          </a:p>
          <a:p>
            <a:r>
              <a:rPr lang="en-US" sz="1100" dirty="0"/>
              <a:t>Chinni,20A81A0509,F,33,6,78</a:t>
            </a:r>
          </a:p>
          <a:p>
            <a:r>
              <a:rPr lang="en-US" sz="1100" dirty="0" smtClean="0"/>
              <a:t>Appu,20A81A0510,M,39,5,62</a:t>
            </a:r>
            <a:endParaRPr lang="en-IN" sz="1100" dirty="0"/>
          </a:p>
        </p:txBody>
      </p:sp>
      <p:pic>
        <p:nvPicPr>
          <p:cNvPr id="3" name="Picture 2"/>
          <p:cNvPicPr>
            <a:picLocks noChangeAspect="1"/>
          </p:cNvPicPr>
          <p:nvPr/>
        </p:nvPicPr>
        <p:blipFill>
          <a:blip r:embed="rId3"/>
          <a:stretch>
            <a:fillRect/>
          </a:stretch>
        </p:blipFill>
        <p:spPr>
          <a:xfrm>
            <a:off x="2820322" y="1703136"/>
            <a:ext cx="2751292" cy="1828800"/>
          </a:xfrm>
          <a:prstGeom prst="rect">
            <a:avLst/>
          </a:prstGeom>
        </p:spPr>
      </p:pic>
      <p:pic>
        <p:nvPicPr>
          <p:cNvPr id="4" name="Picture 3"/>
          <p:cNvPicPr>
            <a:picLocks noChangeAspect="1"/>
          </p:cNvPicPr>
          <p:nvPr/>
        </p:nvPicPr>
        <p:blipFill>
          <a:blip r:embed="rId4"/>
          <a:stretch>
            <a:fillRect/>
          </a:stretch>
        </p:blipFill>
        <p:spPr>
          <a:xfrm>
            <a:off x="5886552" y="1772287"/>
            <a:ext cx="3003434" cy="1828800"/>
          </a:xfrm>
          <a:prstGeom prst="rect">
            <a:avLst/>
          </a:prstGeom>
        </p:spPr>
      </p:pic>
      <p:sp>
        <p:nvSpPr>
          <p:cNvPr id="2" name="TextBox 1"/>
          <p:cNvSpPr txBox="1"/>
          <p:nvPr/>
        </p:nvSpPr>
        <p:spPr>
          <a:xfrm>
            <a:off x="2965673" y="4127391"/>
            <a:ext cx="5248553" cy="523220"/>
          </a:xfrm>
          <a:prstGeom prst="rect">
            <a:avLst/>
          </a:prstGeom>
          <a:noFill/>
        </p:spPr>
        <p:txBody>
          <a:bodyPr wrap="none" rtlCol="0">
            <a:spAutoFit/>
          </a:bodyPr>
          <a:lstStyle/>
          <a:p>
            <a:r>
              <a:rPr lang="en-US" dirty="0" smtClean="0"/>
              <a:t>Note: We can make Gender attribute nominal while file creation </a:t>
            </a:r>
          </a:p>
          <a:p>
            <a:r>
              <a:rPr lang="en-US" dirty="0" smtClean="0">
                <a:sym typeface="Wingdings" panose="05000000000000000000" pitchFamily="2" charset="2"/>
              </a:rPr>
              <a:t>@attribute Gender {M, F}</a:t>
            </a:r>
            <a:r>
              <a:rPr lang="en-US" dirty="0" smtClean="0"/>
              <a:t> </a:t>
            </a:r>
            <a:endParaRPr lang="en-IN" dirty="0"/>
          </a:p>
        </p:txBody>
      </p:sp>
    </p:spTree>
    <p:extLst>
      <p:ext uri="{BB962C8B-B14F-4D97-AF65-F5344CB8AC3E}">
        <p14:creationId xmlns:p14="http://schemas.microsoft.com/office/powerpoint/2010/main" val="354358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US" sz="1800" dirty="0" smtClean="0">
                <a:sym typeface="Wingdings" panose="05000000000000000000" pitchFamily="2" charset="2"/>
              </a:rPr>
              <a:t>Use </a:t>
            </a:r>
            <a:r>
              <a:rPr lang="en-US" sz="1800" b="1" i="1" dirty="0" smtClean="0">
                <a:sym typeface="Wingdings" panose="05000000000000000000" pitchFamily="2" charset="2"/>
              </a:rPr>
              <a:t>Filter  Unsupervised  Attribute  </a:t>
            </a:r>
            <a:r>
              <a:rPr lang="en-US" sz="1800" b="1" i="1" dirty="0" err="1" smtClean="0">
                <a:sym typeface="Wingdings" panose="05000000000000000000" pitchFamily="2" charset="2"/>
              </a:rPr>
              <a:t>ReplaceMissingValues</a:t>
            </a:r>
            <a:r>
              <a:rPr lang="en-US" sz="1800" b="1" i="1" dirty="0" smtClean="0">
                <a:sym typeface="Wingdings" panose="05000000000000000000" pitchFamily="2" charset="2"/>
              </a:rPr>
              <a:t> </a:t>
            </a:r>
            <a:r>
              <a:rPr lang="en-US" sz="1800" dirty="0" smtClean="0">
                <a:sym typeface="Wingdings" panose="05000000000000000000" pitchFamily="2" charset="2"/>
              </a:rPr>
              <a:t>filter to fill missing numeric attribute values with mean and nominal values with mode.</a:t>
            </a:r>
          </a:p>
          <a:p>
            <a:pPr marL="800100" lvl="1" indent="-342900" algn="just">
              <a:spcAft>
                <a:spcPts val="600"/>
              </a:spcAft>
              <a:buSzPts val="1100"/>
              <a:buFont typeface="Wingdings" panose="05000000000000000000" pitchFamily="2" charset="2"/>
              <a:buChar char="Ø"/>
            </a:pPr>
            <a:r>
              <a:rPr lang="en-US" sz="1600" dirty="0" smtClean="0"/>
              <a:t>To fill the missing values in the class(target – default is last) attribute, make </a:t>
            </a:r>
            <a:r>
              <a:rPr lang="en-US" sz="1600" dirty="0" err="1" smtClean="0"/>
              <a:t>ignoreClass</a:t>
            </a:r>
            <a:r>
              <a:rPr lang="en-US" sz="1600" dirty="0" smtClean="0"/>
              <a:t> parameter True.</a:t>
            </a:r>
          </a:p>
          <a:p>
            <a:pPr marL="457200" lvl="1" indent="0" algn="just">
              <a:spcAft>
                <a:spcPts val="600"/>
              </a:spcAft>
              <a:buSzPts val="1100"/>
              <a:buNone/>
            </a:pPr>
            <a:endParaRPr lang="en-US" sz="16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5" name="TextBox 4"/>
          <p:cNvSpPr txBox="1"/>
          <p:nvPr/>
        </p:nvSpPr>
        <p:spPr>
          <a:xfrm>
            <a:off x="1014412" y="2920825"/>
            <a:ext cx="7763664" cy="369332"/>
          </a:xfrm>
          <a:prstGeom prst="rect">
            <a:avLst/>
          </a:prstGeom>
          <a:noFill/>
        </p:spPr>
        <p:txBody>
          <a:bodyPr wrap="none" rtlCol="0">
            <a:spAutoFit/>
          </a:bodyPr>
          <a:lstStyle/>
          <a:p>
            <a:r>
              <a:rPr lang="en-US" sz="1800" dirty="0" smtClean="0"/>
              <a:t>»» Observe the missing values for all the attributes after applying the filter.</a:t>
            </a:r>
            <a:endParaRPr lang="en-IN" sz="1800" dirty="0"/>
          </a:p>
        </p:txBody>
      </p:sp>
      <p:graphicFrame>
        <p:nvGraphicFramePr>
          <p:cNvPr id="2" name="Table 1"/>
          <p:cNvGraphicFramePr>
            <a:graphicFrameLocks noGrp="1"/>
          </p:cNvGraphicFramePr>
          <p:nvPr>
            <p:extLst>
              <p:ext uri="{D42A27DB-BD31-4B8C-83A1-F6EECF244321}">
                <p14:modId xmlns:p14="http://schemas.microsoft.com/office/powerpoint/2010/main" val="1971957321"/>
              </p:ext>
            </p:extLst>
          </p:nvPr>
        </p:nvGraphicFramePr>
        <p:xfrm>
          <a:off x="1645445" y="3435999"/>
          <a:ext cx="6096000" cy="1630680"/>
        </p:xfrm>
        <a:graphic>
          <a:graphicData uri="http://schemas.openxmlformats.org/drawingml/2006/table">
            <a:tbl>
              <a:tblPr firstRow="1" bandRow="1">
                <a:tableStyleId>{69012ECD-51FC-41F1-AA8D-1B2483CD663E}</a:tableStyleId>
              </a:tblPr>
              <a:tblGrid>
                <a:gridCol w="2032000"/>
                <a:gridCol w="2032000"/>
                <a:gridCol w="2032000"/>
              </a:tblGrid>
              <a:tr h="37084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1518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00050" lvl="0" indent="-400050" algn="just">
              <a:spcAft>
                <a:spcPts val="600"/>
              </a:spcAft>
              <a:buSzPts val="1100"/>
              <a:buFont typeface="+mj-lt"/>
              <a:buAutoNum type="romanLcPeriod"/>
            </a:pPr>
            <a:r>
              <a:rPr lang="en-US" sz="1800" dirty="0" smtClean="0">
                <a:sym typeface="Wingdings" panose="05000000000000000000" pitchFamily="2" charset="2"/>
              </a:rPr>
              <a:t>Select </a:t>
            </a:r>
            <a:r>
              <a:rPr lang="en-US" sz="1800" b="1" i="1" dirty="0" smtClean="0">
                <a:sym typeface="Wingdings" panose="05000000000000000000" pitchFamily="2" charset="2"/>
              </a:rPr>
              <a:t>Filter  Unsupervised  Attribute  Discretize  </a:t>
            </a:r>
            <a:r>
              <a:rPr lang="en-US" sz="1800" dirty="0" smtClean="0">
                <a:sym typeface="Wingdings" panose="05000000000000000000" pitchFamily="2" charset="2"/>
              </a:rPr>
              <a:t>filter to convert a numeric attribute as nominal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Open the filter’s object editor.</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a:t>
            </a:r>
            <a:r>
              <a:rPr lang="en-US" sz="1800" dirty="0" err="1" smtClean="0">
                <a:sym typeface="Wingdings" panose="05000000000000000000" pitchFamily="2" charset="2"/>
              </a:rPr>
              <a:t>attributeIndeces</a:t>
            </a:r>
            <a:r>
              <a:rPr lang="en-US" sz="1800" dirty="0" smtClean="0">
                <a:sym typeface="Wingdings" panose="05000000000000000000" pitchFamily="2" charset="2"/>
              </a:rPr>
              <a:t> to be discretized.</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bins you want for the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ok</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Apply</a:t>
            </a:r>
            <a:endParaRPr lang="en-US" sz="18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6275439" y="2596786"/>
            <a:ext cx="2767285" cy="2454534"/>
          </a:xfrm>
          <a:prstGeom prst="rect">
            <a:avLst/>
          </a:prstGeom>
        </p:spPr>
      </p:pic>
    </p:spTree>
    <p:extLst>
      <p:ext uri="{BB962C8B-B14F-4D97-AF65-F5344CB8AC3E}">
        <p14:creationId xmlns:p14="http://schemas.microsoft.com/office/powerpoint/2010/main" val="42585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53352594"/>
              </p:ext>
            </p:extLst>
          </p:nvPr>
        </p:nvGraphicFramePr>
        <p:xfrm>
          <a:off x="3852865" y="2292029"/>
          <a:ext cx="5162551" cy="1249680"/>
        </p:xfrm>
        <a:graphic>
          <a:graphicData uri="http://schemas.openxmlformats.org/drawingml/2006/table">
            <a:tbl>
              <a:tblPr firstRow="1" bandRow="1">
                <a:tableStyleId>{1FECB4D8-DB02-4DC6-A0A2-4F2EBAE1DC90}</a:tableStyleId>
              </a:tblPr>
              <a:tblGrid>
                <a:gridCol w="1726406"/>
                <a:gridCol w="1835944"/>
                <a:gridCol w="1600201"/>
              </a:tblGrid>
              <a:tr h="421481">
                <a:tc>
                  <a:txBody>
                    <a:bodyPr/>
                    <a:lstStyle/>
                    <a:p>
                      <a:pPr algn="ctr"/>
                      <a:r>
                        <a:rPr lang="en-US" dirty="0" smtClean="0"/>
                        <a:t>Numeric</a:t>
                      </a:r>
                      <a:r>
                        <a:rPr lang="en-US" baseline="0" dirty="0" smtClean="0"/>
                        <a:t>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Number of Bins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Bin-wise</a:t>
                      </a:r>
                      <a:r>
                        <a:rPr lang="en-US" baseline="0" dirty="0" smtClean="0"/>
                        <a:t> Instances Count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71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 name="Picture 4"/>
          <p:cNvPicPr>
            <a:picLocks noChangeAspect="1"/>
          </p:cNvPicPr>
          <p:nvPr/>
        </p:nvPicPr>
        <p:blipFill>
          <a:blip r:embed="rId3"/>
          <a:stretch>
            <a:fillRect/>
          </a:stretch>
        </p:blipFill>
        <p:spPr>
          <a:xfrm>
            <a:off x="142268" y="1582081"/>
            <a:ext cx="3536766" cy="2539863"/>
          </a:xfrm>
          <a:prstGeom prst="rect">
            <a:avLst/>
          </a:prstGeom>
        </p:spPr>
      </p:pic>
      <p:grpSp>
        <p:nvGrpSpPr>
          <p:cNvPr id="9" name="Group 8"/>
          <p:cNvGrpSpPr/>
          <p:nvPr/>
        </p:nvGrpSpPr>
        <p:grpSpPr>
          <a:xfrm>
            <a:off x="3144513" y="4274508"/>
            <a:ext cx="5999487" cy="645584"/>
            <a:chOff x="6199349" y="3901783"/>
            <a:chExt cx="2891859" cy="645584"/>
          </a:xfrm>
        </p:grpSpPr>
        <p:sp>
          <p:nvSpPr>
            <p:cNvPr id="10" name="TextBox 9"/>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dirty="0" err="1" smtClean="0"/>
                <a:t>useBinNumbers</a:t>
              </a:r>
              <a:r>
                <a:rPr lang="en-US" dirty="0" smtClean="0"/>
                <a:t> parameter to change the labels to </a:t>
              </a:r>
            </a:p>
            <a:p>
              <a:r>
                <a:rPr lang="en-US" dirty="0"/>
                <a:t> </a:t>
              </a:r>
              <a:r>
                <a:rPr lang="en-US" dirty="0" smtClean="0"/>
                <a:t>         </a:t>
              </a:r>
              <a:r>
                <a:rPr lang="en-US" dirty="0" err="1" smtClean="0"/>
                <a:t>Bxofy</a:t>
              </a:r>
              <a:r>
                <a:rPr lang="en-US" dirty="0" smtClean="0"/>
                <a:t> format.</a:t>
              </a:r>
              <a:endParaRPr lang="en-IN" dirty="0"/>
            </a:p>
          </p:txBody>
        </p:sp>
        <p:grpSp>
          <p:nvGrpSpPr>
            <p:cNvPr id="11" name="Google Shape;9360;p148"/>
            <p:cNvGrpSpPr/>
            <p:nvPr/>
          </p:nvGrpSpPr>
          <p:grpSpPr>
            <a:xfrm>
              <a:off x="6199349" y="3901783"/>
              <a:ext cx="426462" cy="418363"/>
              <a:chOff x="-1183550" y="3586525"/>
              <a:chExt cx="296175" cy="290550"/>
            </a:xfrm>
          </p:grpSpPr>
          <p:sp>
            <p:nvSpPr>
              <p:cNvPr id="12"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2379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23" name="Google Shape;489;p60"/>
          <p:cNvSpPr txBox="1">
            <a:spLocks/>
          </p:cNvSpPr>
          <p:nvPr/>
        </p:nvSpPr>
        <p:spPr>
          <a:xfrm>
            <a:off x="763583" y="1209761"/>
            <a:ext cx="7717500"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85750" indent="-285750">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indent="-285750">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smtClean="0"/>
              <a:t>Rescaling all the numeric attributes, such that they all have mean = 0 and SD =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Standardize</a:t>
            </a:r>
            <a:endParaRPr lang="en-US" sz="1600" dirty="0" smtClean="0"/>
          </a:p>
          <a:p>
            <a:pPr marL="800100" lvl="1" indent="-342900">
              <a:buSzPts val="1100"/>
              <a:buFont typeface="Arial" panose="020B0604020202020204" pitchFamily="34" charset="0"/>
              <a:buChar char="•"/>
            </a:pPr>
            <a:endParaRPr lang="en-US" sz="2100" dirty="0" smtClean="0"/>
          </a:p>
          <a:p>
            <a:pPr marL="0" indent="0">
              <a:buSzPts val="1100"/>
              <a:buFont typeface="Lato"/>
              <a:buNone/>
            </a:pPr>
            <a:endParaRPr lang="en-US" sz="2000" dirty="0"/>
          </a:p>
        </p:txBody>
      </p:sp>
    </p:spTree>
    <p:extLst>
      <p:ext uri="{BB962C8B-B14F-4D97-AF65-F5344CB8AC3E}">
        <p14:creationId xmlns:p14="http://schemas.microsoft.com/office/powerpoint/2010/main" val="3682342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428750" y="2511803"/>
            <a:ext cx="3964075"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Weka Introduction</a:t>
            </a:r>
            <a:endParaRPr sz="3600" dirty="0"/>
          </a:p>
        </p:txBody>
      </p:sp>
      <p:sp>
        <p:nvSpPr>
          <p:cNvPr id="580"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0</a:t>
            </a:r>
            <a:endParaRPr sz="32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500"/>
                                        <p:tgtEl>
                                          <p:spTgt spid="5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 calcmode="lin" valueType="num">
                                      <p:cBhvr additive="base">
                                        <p:cTn id="10" dur="500"/>
                                        <p:tgtEl>
                                          <p:spTgt spid="579"/>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61304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95564216"/>
              </p:ext>
            </p:extLst>
          </p:nvPr>
        </p:nvGraphicFramePr>
        <p:xfrm>
          <a:off x="478630" y="1361281"/>
          <a:ext cx="8365332" cy="210312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9448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Association Rule Mining</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3</a:t>
            </a:r>
            <a:endParaRPr sz="3200" dirty="0"/>
          </a:p>
        </p:txBody>
      </p:sp>
    </p:spTree>
    <p:extLst>
      <p:ext uri="{BB962C8B-B14F-4D97-AF65-F5344CB8AC3E}">
        <p14:creationId xmlns:p14="http://schemas.microsoft.com/office/powerpoint/2010/main" val="116217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contact-lenses.arff dataset and explore it</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Change </a:t>
            </a:r>
            <a:r>
              <a:rPr lang="en" dirty="0" smtClean="0"/>
              <a:t>the parameters and observe the results</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Apply Apriori algorithm with default parameters</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3</a:t>
            </a:r>
            <a:endParaRPr lang="en-IN" dirty="0">
              <a:solidFill>
                <a:schemeClr val="bg1">
                  <a:lumMod val="75000"/>
                </a:schemeClr>
              </a:solidFill>
            </a:endParaRPr>
          </a:p>
        </p:txBody>
      </p:sp>
    </p:spTree>
    <p:extLst>
      <p:ext uri="{BB962C8B-B14F-4D97-AF65-F5344CB8AC3E}">
        <p14:creationId xmlns:p14="http://schemas.microsoft.com/office/powerpoint/2010/main" val="371821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67948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3.1: Load conntact-lenses.arff and explore it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Go to Explorer </a:t>
            </a:r>
            <a:r>
              <a:rPr lang="en-US" sz="2000" dirty="0" smtClean="0">
                <a:sym typeface="Wingdings" panose="05000000000000000000" pitchFamily="2" charset="2"/>
              </a:rPr>
              <a:t>  </a:t>
            </a:r>
            <a:r>
              <a:rPr lang="en-US" sz="2000" dirty="0" err="1" smtClean="0">
                <a:sym typeface="Wingdings" panose="05000000000000000000" pitchFamily="2" charset="2"/>
              </a:rPr>
              <a:t>OpenFile</a:t>
            </a:r>
            <a:r>
              <a:rPr lang="en-US" sz="2000" dirty="0" smtClean="0">
                <a:sym typeface="Wingdings" panose="05000000000000000000" pitchFamily="2" charset="2"/>
              </a:rPr>
              <a:t>  Browse C:/Program Files/</a:t>
            </a:r>
            <a:r>
              <a:rPr lang="en-US" sz="2000" dirty="0" err="1" smtClean="0">
                <a:sym typeface="Wingdings" panose="05000000000000000000" pitchFamily="2" charset="2"/>
              </a:rPr>
              <a:t>Weks</a:t>
            </a:r>
            <a:r>
              <a:rPr lang="en-US" sz="2000" dirty="0" smtClean="0">
                <a:sym typeface="Wingdings" panose="05000000000000000000" pitchFamily="2" charset="2"/>
              </a:rPr>
              <a:t>-x-x-x/data  open contact-</a:t>
            </a:r>
            <a:r>
              <a:rPr lang="en-US" sz="2000" dirty="0" err="1" smtClean="0">
                <a:sym typeface="Wingdings" panose="05000000000000000000" pitchFamily="2" charset="2"/>
              </a:rPr>
              <a:t>lenses.arff</a:t>
            </a:r>
            <a:r>
              <a:rPr lang="en-US" sz="2000" dirty="0" smtClean="0">
                <a:sym typeface="Wingdings" panose="05000000000000000000" pitchFamily="2" charset="2"/>
              </a:rPr>
              <a:t> file.</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428500307"/>
              </p:ext>
            </p:extLst>
          </p:nvPr>
        </p:nvGraphicFramePr>
        <p:xfrm>
          <a:off x="1185862" y="2121698"/>
          <a:ext cx="6829426" cy="2956560"/>
        </p:xfrm>
        <a:graphic>
          <a:graphicData uri="http://schemas.openxmlformats.org/drawingml/2006/table">
            <a:tbl>
              <a:tblPr firstRow="1" bandRow="1">
                <a:tableStyleId>{793D81CF-94F2-401A-BA57-92F5A7B2D0C5}</a:tableStyleId>
              </a:tblPr>
              <a:tblGrid>
                <a:gridCol w="1978819"/>
                <a:gridCol w="4850607"/>
              </a:tblGrid>
              <a:tr h="249092">
                <a:tc>
                  <a:txBody>
                    <a:bodyPr/>
                    <a:lstStyle/>
                    <a:p>
                      <a:pPr algn="ctr"/>
                      <a:r>
                        <a:rPr lang="en-US" dirty="0" smtClean="0"/>
                        <a:t>Attribute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aseline="0" dirty="0" smtClean="0"/>
                        <a:t>States and their meaning</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age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spectacle-prescript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astigmatism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tear-prod-rate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contact-lenses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531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It is a data mining process that finds features which occur together or features that are correlated</a:t>
            </a:r>
            <a:r>
              <a:rPr lang="en-US" sz="1800" dirty="0" smtClean="0"/>
              <a:t>.</a:t>
            </a:r>
          </a:p>
          <a:p>
            <a:pPr marL="742950" lvl="1" indent="-285750" algn="just">
              <a:spcAft>
                <a:spcPts val="600"/>
              </a:spcAft>
              <a:buSzPts val="1100"/>
              <a:buFont typeface="Wingdings" panose="05000000000000000000" pitchFamily="2" charset="2"/>
              <a:buChar char="§"/>
            </a:pPr>
            <a:r>
              <a:rPr lang="en-US" sz="1800" dirty="0" smtClean="0"/>
              <a:t>Applications:</a:t>
            </a:r>
          </a:p>
          <a:p>
            <a:pPr marL="1200150" lvl="2" indent="-285750" algn="just">
              <a:spcAft>
                <a:spcPts val="600"/>
              </a:spcAft>
              <a:buSzPts val="1100"/>
              <a:buFont typeface="Arial" panose="020B0604020202020204" pitchFamily="34" charset="0"/>
              <a:buChar char="•"/>
            </a:pPr>
            <a:r>
              <a:rPr lang="en-US" sz="1600" dirty="0" smtClean="0"/>
              <a:t>Market Basket Analysis </a:t>
            </a:r>
          </a:p>
          <a:p>
            <a:pPr marL="1200150" lvl="2" indent="-285750" algn="just">
              <a:spcAft>
                <a:spcPts val="600"/>
              </a:spcAft>
              <a:buSzPts val="1100"/>
              <a:buFont typeface="Arial" panose="020B0604020202020204" pitchFamily="34" charset="0"/>
              <a:buChar char="•"/>
            </a:pPr>
            <a:r>
              <a:rPr lang="en-US" sz="1600" dirty="0" smtClean="0"/>
              <a:t>Cross Marketing</a:t>
            </a:r>
            <a:endParaRPr lang="en-US" sz="1600" dirty="0"/>
          </a:p>
          <a:p>
            <a:pPr marL="457200" lvl="1" indent="0" algn="just">
              <a:spcAft>
                <a:spcPts val="600"/>
              </a:spcAft>
              <a:buSzPts val="1100"/>
              <a:buNone/>
            </a:pP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35442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Association rules are mined out after frequent </a:t>
            </a:r>
            <a:r>
              <a:rPr lang="en-US" sz="1800" dirty="0" err="1"/>
              <a:t>itemsets</a:t>
            </a:r>
            <a:r>
              <a:rPr lang="en-US" sz="1800" dirty="0"/>
              <a:t> in a big dataset </a:t>
            </a:r>
            <a:r>
              <a:rPr lang="en-US" sz="1800" dirty="0" smtClean="0"/>
              <a:t>which can be found using algorithms </a:t>
            </a:r>
            <a:r>
              <a:rPr lang="en-US" sz="1800" dirty="0"/>
              <a:t>such as </a:t>
            </a:r>
            <a:r>
              <a:rPr lang="en-US" sz="1800" dirty="0" err="1"/>
              <a:t>Apriori</a:t>
            </a:r>
            <a:r>
              <a:rPr lang="en-US" sz="1800" dirty="0"/>
              <a:t> and FP Growth. </a:t>
            </a:r>
            <a:endParaRPr lang="en-US" sz="1800" dirty="0" smtClean="0"/>
          </a:p>
          <a:p>
            <a:pPr marL="742950" lvl="1" indent="-285750" algn="just">
              <a:spcAft>
                <a:spcPts val="600"/>
              </a:spcAft>
              <a:buSzPts val="1100"/>
              <a:buFont typeface="Wingdings" panose="05000000000000000000" pitchFamily="2" charset="2"/>
              <a:buChar char="§"/>
            </a:pPr>
            <a:r>
              <a:rPr lang="en-US" sz="1800" dirty="0" smtClean="0"/>
              <a:t>Frequent </a:t>
            </a:r>
            <a:r>
              <a:rPr lang="en-US" sz="1800" dirty="0" err="1"/>
              <a:t>Itemset</a:t>
            </a:r>
            <a:r>
              <a:rPr lang="en-US" sz="1800" dirty="0"/>
              <a:t> mining mines data using support and confidence measures.</a:t>
            </a: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924833" y="3518296"/>
                <a:ext cx="5294334"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𝑠𝑢𝑝𝑝𝑜𝑟𝑡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den>
                      </m:f>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924833" y="3518296"/>
                <a:ext cx="5294334" cy="447302"/>
              </a:xfrm>
              <a:prstGeom prst="rect">
                <a:avLst/>
              </a:prstGeom>
              <a:blipFill rotWithShape="0">
                <a:blip r:embed="rId3"/>
                <a:stretch>
                  <a:fillRect l="-576" t="-2703" r="-115" b="-162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07937" y="4199335"/>
                <a:ext cx="6377002"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𝑐𝑜𝑛𝑓𝑖𝑑𝑒𝑛𝑐𝑒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𝐴</m:t>
                          </m:r>
                        </m:den>
                      </m:f>
                    </m:oMath>
                  </m:oMathPara>
                </a14:m>
                <a:endParaRPr lang="en-US" b="0"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1507937" y="4199335"/>
                <a:ext cx="6377002" cy="447302"/>
              </a:xfrm>
              <a:prstGeom prst="rect">
                <a:avLst/>
              </a:prstGeom>
              <a:blipFill rotWithShape="0">
                <a:blip r:embed="rId4"/>
                <a:stretch>
                  <a:fillRect l="-382" t="-2740" b="-16438"/>
                </a:stretch>
              </a:blipFill>
            </p:spPr>
            <p:txBody>
              <a:bodyPr/>
              <a:lstStyle/>
              <a:p>
                <a:r>
                  <a:rPr lang="en-IN">
                    <a:noFill/>
                  </a:rPr>
                  <a:t> </a:t>
                </a:r>
              </a:p>
            </p:txBody>
          </p:sp>
        </mc:Fallback>
      </mc:AlternateContent>
    </p:spTree>
    <p:extLst>
      <p:ext uri="{BB962C8B-B14F-4D97-AF65-F5344CB8AC3E}">
        <p14:creationId xmlns:p14="http://schemas.microsoft.com/office/powerpoint/2010/main" val="8255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a:t>Apriori</a:t>
            </a:r>
            <a:r>
              <a:rPr lang="en-US" sz="1800" dirty="0"/>
              <a:t> Rule </a:t>
            </a:r>
            <a:r>
              <a:rPr lang="en-US" sz="1800" dirty="0" smtClean="0"/>
              <a:t>Learner:</a:t>
            </a:r>
          </a:p>
          <a:p>
            <a:pPr marL="1200150" lvl="2" indent="-285750" algn="just">
              <a:spcAft>
                <a:spcPts val="600"/>
              </a:spcAft>
              <a:buSzPts val="1100"/>
              <a:buFont typeface="Arial" panose="020B0604020202020204" pitchFamily="34" charset="0"/>
              <a:buChar char="•"/>
            </a:pPr>
            <a:r>
              <a:rPr lang="en-US" sz="1800" dirty="0" smtClean="0"/>
              <a:t>Implements </a:t>
            </a:r>
            <a:r>
              <a:rPr lang="en-US" sz="1800" dirty="0" err="1" smtClean="0"/>
              <a:t>Apriori</a:t>
            </a:r>
            <a:r>
              <a:rPr lang="en-US" sz="1800" dirty="0" smtClean="0"/>
              <a:t> algorithm.</a:t>
            </a:r>
          </a:p>
          <a:p>
            <a:pPr marL="1200150" lvl="2" indent="-285750" algn="just">
              <a:spcAft>
                <a:spcPts val="600"/>
              </a:spcAft>
              <a:buSzPts val="1100"/>
              <a:buFont typeface="Arial" panose="020B0604020202020204" pitchFamily="34" charset="0"/>
              <a:buChar char="•"/>
            </a:pPr>
            <a:r>
              <a:rPr lang="en-US" sz="1800" dirty="0" smtClean="0"/>
              <a:t>Iteratively reduces the minimum support from its </a:t>
            </a:r>
            <a:r>
              <a:rPr lang="en-US" sz="1800" dirty="0" err="1" smtClean="0"/>
              <a:t>upperBound</a:t>
            </a:r>
            <a:r>
              <a:rPr lang="en-US" sz="1800" dirty="0" smtClean="0"/>
              <a:t> until</a:t>
            </a:r>
          </a:p>
          <a:p>
            <a:pPr marL="1657350" lvl="3" indent="-285750" algn="just">
              <a:spcAft>
                <a:spcPts val="600"/>
              </a:spcAft>
              <a:buSzPts val="1100"/>
              <a:buFontTx/>
              <a:buChar char="-"/>
            </a:pPr>
            <a:r>
              <a:rPr lang="en-US" sz="1600" dirty="0" smtClean="0"/>
              <a:t>it finds the required number of rules with the given minimum confidence or  </a:t>
            </a:r>
          </a:p>
          <a:p>
            <a:pPr marL="1657350" lvl="3" indent="-285750" algn="just">
              <a:spcAft>
                <a:spcPts val="600"/>
              </a:spcAft>
              <a:buSzPts val="1100"/>
              <a:buFontTx/>
              <a:buChar char="-"/>
            </a:pPr>
            <a:r>
              <a:rPr lang="en-US" sz="1600" dirty="0"/>
              <a:t>t</a:t>
            </a:r>
            <a:r>
              <a:rPr lang="en-US" sz="1600" dirty="0" smtClean="0"/>
              <a:t>he minimum support reaches </a:t>
            </a:r>
            <a:r>
              <a:rPr lang="en-US" sz="1600" dirty="0" err="1" smtClean="0"/>
              <a:t>lowerBound</a:t>
            </a:r>
            <a:endParaRPr lang="en-US" sz="20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7290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a:t>Apriori</a:t>
            </a:r>
            <a:r>
              <a:rPr lang="en-US" sz="1800" dirty="0"/>
              <a:t> Rule Learner </a:t>
            </a:r>
            <a:r>
              <a:rPr lang="en-US" sz="1800" dirty="0" smtClean="0"/>
              <a:t>…</a:t>
            </a:r>
          </a:p>
          <a:p>
            <a:pPr marL="1200150" lvl="2" indent="-285750" algn="just">
              <a:spcAft>
                <a:spcPts val="600"/>
              </a:spcAft>
              <a:buSzPts val="1100"/>
              <a:buFont typeface="Arial" panose="020B0604020202020204" pitchFamily="34" charset="0"/>
              <a:buChar char="•"/>
            </a:pPr>
            <a:r>
              <a:rPr lang="en-US" sz="1800" dirty="0" smtClean="0"/>
              <a:t>Default values:</a:t>
            </a:r>
          </a:p>
          <a:p>
            <a:pPr marL="1371600" lvl="3" indent="0" algn="just">
              <a:spcAft>
                <a:spcPts val="600"/>
              </a:spcAft>
              <a:buSzPts val="1100"/>
              <a:buNone/>
            </a:pPr>
            <a:r>
              <a:rPr lang="en-US" sz="1800" dirty="0" err="1" smtClean="0"/>
              <a:t>lowerBoundMinSupport</a:t>
            </a:r>
            <a:r>
              <a:rPr lang="en-US" sz="1800" dirty="0" smtClean="0"/>
              <a:t> = 0.1 (10%)</a:t>
            </a:r>
          </a:p>
          <a:p>
            <a:pPr marL="1371600" lvl="3" indent="0" algn="just">
              <a:spcAft>
                <a:spcPts val="600"/>
              </a:spcAft>
              <a:buSzPts val="1100"/>
              <a:buNone/>
            </a:pPr>
            <a:r>
              <a:rPr lang="en-US" sz="1800" dirty="0" err="1" smtClean="0"/>
              <a:t>upperBoundMinSupport</a:t>
            </a:r>
            <a:r>
              <a:rPr lang="en-US" sz="1800" dirty="0" smtClean="0"/>
              <a:t> = 1.0 (100%)</a:t>
            </a:r>
          </a:p>
          <a:p>
            <a:pPr marL="1371600" lvl="3" indent="0" algn="just">
              <a:spcAft>
                <a:spcPts val="600"/>
              </a:spcAft>
              <a:buSzPts val="1100"/>
              <a:buNone/>
            </a:pPr>
            <a:r>
              <a:rPr lang="en-US" sz="1800" dirty="0" err="1" smtClean="0"/>
              <a:t>metricType</a:t>
            </a:r>
            <a:r>
              <a:rPr lang="en-US" sz="1800" dirty="0" smtClean="0"/>
              <a:t> = Confidence</a:t>
            </a:r>
          </a:p>
          <a:p>
            <a:pPr marL="1371600" lvl="3" indent="0" algn="just">
              <a:spcAft>
                <a:spcPts val="600"/>
              </a:spcAft>
              <a:buSzPts val="1100"/>
              <a:buNone/>
            </a:pPr>
            <a:r>
              <a:rPr lang="en-US" sz="1800" dirty="0" err="1" smtClean="0"/>
              <a:t>minMetric</a:t>
            </a:r>
            <a:r>
              <a:rPr lang="en-US" sz="1800" dirty="0" smtClean="0"/>
              <a:t> = 0.9 (90%)</a:t>
            </a:r>
          </a:p>
          <a:p>
            <a:pPr marL="1371600" lvl="3" indent="0" algn="just">
              <a:spcAft>
                <a:spcPts val="600"/>
              </a:spcAft>
              <a:buSzPts val="1100"/>
              <a:buNone/>
            </a:pPr>
            <a:r>
              <a:rPr lang="en-US" sz="1800" dirty="0" err="1" smtClean="0"/>
              <a:t>numRules</a:t>
            </a:r>
            <a:r>
              <a:rPr lang="en-US" sz="1800" dirty="0" smtClean="0"/>
              <a:t> = 10</a:t>
            </a:r>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221543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200150" lvl="2" indent="-285750" algn="just">
              <a:spcAft>
                <a:spcPts val="600"/>
              </a:spcAft>
              <a:buSzPts val="1100"/>
              <a:buFont typeface="Arial" panose="020B0604020202020204" pitchFamily="34" charset="0"/>
              <a:buChar char="•"/>
            </a:pPr>
            <a:r>
              <a:rPr lang="en-US" sz="1800" dirty="0" smtClean="0"/>
              <a:t>Steps:</a:t>
            </a:r>
          </a:p>
          <a:p>
            <a:pPr marL="1771650" lvl="3" indent="-400050" algn="just">
              <a:spcAft>
                <a:spcPts val="600"/>
              </a:spcAft>
              <a:buSzPts val="1100"/>
              <a:buFont typeface="+mj-lt"/>
              <a:buAutoNum type="romanUcPeriod"/>
            </a:pPr>
            <a:r>
              <a:rPr lang="en-US" sz="1600" dirty="0" smtClean="0"/>
              <a:t>Select Associate </a:t>
            </a:r>
            <a:r>
              <a:rPr lang="en-US" sz="1600" dirty="0" smtClean="0">
                <a:sym typeface="Wingdings" panose="05000000000000000000" pitchFamily="2" charset="2"/>
              </a:rPr>
              <a:t> Choose  associations  </a:t>
            </a:r>
            <a:r>
              <a:rPr lang="en-US" sz="1600" dirty="0" err="1" smtClean="0">
                <a:sym typeface="Wingdings" panose="05000000000000000000" pitchFamily="2" charset="2"/>
              </a:rPr>
              <a:t>Apriori</a:t>
            </a:r>
            <a:r>
              <a:rPr lang="en-US" sz="1600" dirty="0" smtClean="0">
                <a:sym typeface="Wingdings" panose="05000000000000000000" pitchFamily="2" charset="2"/>
              </a:rPr>
              <a:t>.</a:t>
            </a:r>
          </a:p>
          <a:p>
            <a:pPr marL="1771650" lvl="3" indent="-400050" algn="just">
              <a:spcAft>
                <a:spcPts val="600"/>
              </a:spcAft>
              <a:buSzPts val="1100"/>
              <a:buFont typeface="+mj-lt"/>
              <a:buAutoNum type="romanUcPeriod"/>
            </a:pPr>
            <a:r>
              <a:rPr lang="en-US" sz="1600" dirty="0" smtClean="0">
                <a:sym typeface="Wingdings" panose="05000000000000000000" pitchFamily="2" charset="2"/>
              </a:rPr>
              <a:t>Observe the default parameter values.</a:t>
            </a:r>
          </a:p>
          <a:p>
            <a:pPr marL="1771650" lvl="3" indent="-400050" algn="just">
              <a:spcAft>
                <a:spcPts val="600"/>
              </a:spcAft>
              <a:buSzPts val="1100"/>
              <a:buFont typeface="+mj-lt"/>
              <a:buAutoNum type="romanUcPeriod"/>
            </a:pPr>
            <a:r>
              <a:rPr lang="en-US" sz="1600" dirty="0" smtClean="0">
                <a:sym typeface="Wingdings" panose="05000000000000000000" pitchFamily="2" charset="2"/>
              </a:rPr>
              <a:t>Click on Start.</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5157788" y="3188088"/>
            <a:ext cx="3986212" cy="1952137"/>
          </a:xfrm>
          <a:prstGeom prst="rect">
            <a:avLst/>
          </a:prstGeom>
        </p:spPr>
      </p:pic>
    </p:spTree>
    <p:extLst>
      <p:ext uri="{BB962C8B-B14F-4D97-AF65-F5344CB8AC3E}">
        <p14:creationId xmlns:p14="http://schemas.microsoft.com/office/powerpoint/2010/main" val="404967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556927" y="2080725"/>
            <a:ext cx="3209544" cy="2743200"/>
          </a:xfrm>
          <a:prstGeom prst="rect">
            <a:avLst/>
          </a:prstGeom>
        </p:spPr>
      </p:pic>
      <p:pic>
        <p:nvPicPr>
          <p:cNvPr id="4" name="Picture 3"/>
          <p:cNvPicPr>
            <a:picLocks noChangeAspect="1"/>
          </p:cNvPicPr>
          <p:nvPr/>
        </p:nvPicPr>
        <p:blipFill>
          <a:blip r:embed="rId4"/>
          <a:stretch>
            <a:fillRect/>
          </a:stretch>
        </p:blipFill>
        <p:spPr>
          <a:xfrm>
            <a:off x="4080796" y="2080725"/>
            <a:ext cx="4969912" cy="2743200"/>
          </a:xfrm>
          <a:prstGeom prst="rect">
            <a:avLst/>
          </a:prstGeom>
        </p:spPr>
      </p:pic>
    </p:spTree>
    <p:extLst>
      <p:ext uri="{BB962C8B-B14F-4D97-AF65-F5344CB8AC3E}">
        <p14:creationId xmlns:p14="http://schemas.microsoft.com/office/powerpoint/2010/main" val="4021103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 sz="1800" dirty="0" smtClean="0"/>
              <a:t>Open source software provides the tools for data preprocessing, implementation of several Data Mining and Machine Learning tasks  and visualization.</a:t>
            </a:r>
          </a:p>
          <a:p>
            <a:pPr marL="285750" lvl="0" indent="-285750" algn="just" rtl="0">
              <a:spcBef>
                <a:spcPts val="0"/>
              </a:spcBef>
              <a:spcAft>
                <a:spcPts val="0"/>
              </a:spcAft>
              <a:buFont typeface="Wingdings" panose="05000000000000000000" pitchFamily="2" charset="2"/>
              <a:buChar char="q"/>
            </a:pPr>
            <a:endParaRPr sz="1800" dirty="0"/>
          </a:p>
        </p:txBody>
      </p:sp>
      <p:pic>
        <p:nvPicPr>
          <p:cNvPr id="567"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700088" y="1586225"/>
            <a:ext cx="2743200" cy="1828800"/>
          </a:xfrm>
          <a:prstGeom prst="rect">
            <a:avLst/>
          </a:prstGeom>
          <a:noFill/>
          <a:ln w="28575" cap="flat" cmpd="sng">
            <a:solidFill>
              <a:schemeClr val="accent1"/>
            </a:solidFill>
            <a:prstDash val="solid"/>
            <a:round/>
            <a:headEnd type="none" w="sm" len="sm"/>
            <a:tailEnd type="none" w="sm" len="sm"/>
          </a:ln>
        </p:spPr>
      </p:pic>
      <p:pic>
        <p:nvPicPr>
          <p:cNvPr id="3" name="Picture 2"/>
          <p:cNvPicPr>
            <a:picLocks noChangeAspect="1"/>
          </p:cNvPicPr>
          <p:nvPr/>
        </p:nvPicPr>
        <p:blipFill>
          <a:blip r:embed="rId4"/>
          <a:stretch>
            <a:fillRect/>
          </a:stretch>
        </p:blipFill>
        <p:spPr>
          <a:xfrm>
            <a:off x="5106874" y="2557463"/>
            <a:ext cx="2694943" cy="2392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957322613"/>
              </p:ext>
            </p:extLst>
          </p:nvPr>
        </p:nvGraphicFramePr>
        <p:xfrm>
          <a:off x="1185863" y="2061368"/>
          <a:ext cx="7122318" cy="302260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Default 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r>
                        <a:rPr lang="en-US" sz="1200" dirty="0" smtClean="0"/>
                        <a:t>Minimum support = </a:t>
                      </a:r>
                    </a:p>
                    <a:p>
                      <a:r>
                        <a:rPr lang="en-US" sz="1200" dirty="0" smtClean="0"/>
                        <a:t>Minimum Metric &lt;Confidence&gt; = </a:t>
                      </a:r>
                    </a:p>
                    <a:p>
                      <a:r>
                        <a:rPr lang="en-US" sz="1200" dirty="0" smtClean="0"/>
                        <a:t>Number of cycles</a:t>
                      </a:r>
                      <a:r>
                        <a:rPr lang="en-US" sz="1200" baseline="0" dirty="0" smtClean="0"/>
                        <a:t> performed = </a:t>
                      </a:r>
                    </a:p>
                    <a:p>
                      <a:r>
                        <a:rPr lang="en-US" sz="1200" baseline="0" dirty="0" smtClean="0"/>
                        <a:t>Best rules found with confidence:</a:t>
                      </a:r>
                    </a:p>
                    <a:p>
                      <a:r>
                        <a:rPr lang="en-US" sz="1200" baseline="0" dirty="0" smtClean="0"/>
                        <a:t>1.</a:t>
                      </a:r>
                    </a:p>
                    <a:p>
                      <a:r>
                        <a:rPr lang="en-US" sz="1200" baseline="0" dirty="0" smtClean="0"/>
                        <a:t>2.</a:t>
                      </a:r>
                    </a:p>
                    <a:p>
                      <a:r>
                        <a:rPr lang="en-US" sz="1200" baseline="0" dirty="0" smtClean="0"/>
                        <a:t>3.</a:t>
                      </a:r>
                    </a:p>
                    <a:p>
                      <a:r>
                        <a:rPr lang="en-US" sz="1200" baseline="0" dirty="0" smtClean="0"/>
                        <a:t>4.</a:t>
                      </a:r>
                    </a:p>
                    <a:p>
                      <a:r>
                        <a:rPr lang="en-US" sz="1200" baseline="0" dirty="0" smtClean="0"/>
                        <a:t>5.</a:t>
                      </a:r>
                    </a:p>
                    <a:p>
                      <a:r>
                        <a:rPr lang="en-US" sz="1200" baseline="0" dirty="0" smtClean="0"/>
                        <a:t>6.</a:t>
                      </a:r>
                    </a:p>
                    <a:p>
                      <a:r>
                        <a:rPr lang="en-US" sz="1200" baseline="0" dirty="0" smtClean="0"/>
                        <a:t>7.</a:t>
                      </a:r>
                    </a:p>
                    <a:p>
                      <a:r>
                        <a:rPr lang="en-US" sz="1200" baseline="0" dirty="0" smtClean="0"/>
                        <a:t>8.</a:t>
                      </a:r>
                    </a:p>
                    <a:p>
                      <a:r>
                        <a:rPr lang="en-US" sz="1200" baseline="0" dirty="0" smtClean="0"/>
                        <a:t>9.</a:t>
                      </a:r>
                    </a:p>
                    <a:p>
                      <a:r>
                        <a:rPr lang="en-US" sz="1200" baseline="0" dirty="0" smtClean="0"/>
                        <a:t>10.</a:t>
                      </a:r>
                      <a:endParaRPr lang="en-IN" sz="1200" dirty="0"/>
                    </a:p>
                  </a:txBody>
                  <a:tcPr/>
                </a:tc>
              </a:tr>
            </a:tbl>
          </a:graphicData>
        </a:graphic>
      </p:graphicFrame>
    </p:spTree>
    <p:extLst>
      <p:ext uri="{BB962C8B-B14F-4D97-AF65-F5344CB8AC3E}">
        <p14:creationId xmlns:p14="http://schemas.microsoft.com/office/powerpoint/2010/main" val="4510976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3.3: Apply Apriori Algorithm with required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311140776"/>
              </p:ext>
            </p:extLst>
          </p:nvPr>
        </p:nvGraphicFramePr>
        <p:xfrm>
          <a:off x="1185863" y="2061368"/>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29835248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3.3: Apply Apriori Algorithm with required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262210627"/>
              </p:ext>
            </p:extLst>
          </p:nvPr>
        </p:nvGraphicFramePr>
        <p:xfrm>
          <a:off x="1185863" y="2061368"/>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2008514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Association Rule Mining on Employee Data set</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4</a:t>
            </a:r>
            <a:endParaRPr sz="3200" dirty="0"/>
          </a:p>
        </p:txBody>
      </p:sp>
    </p:spTree>
    <p:extLst>
      <p:ext uri="{BB962C8B-B14F-4D97-AF65-F5344CB8AC3E}">
        <p14:creationId xmlns:p14="http://schemas.microsoft.com/office/powerpoint/2010/main" val="69616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employee.arff dataset and load it into Weka</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Change </a:t>
            </a:r>
            <a:r>
              <a:rPr lang="en" dirty="0" smtClean="0"/>
              <a:t>the parameters and observe the results</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Apply Apriori algorithm with default parameters</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spTree>
    <p:extLst>
      <p:ext uri="{BB962C8B-B14F-4D97-AF65-F5344CB8AC3E}">
        <p14:creationId xmlns:p14="http://schemas.microsoft.com/office/powerpoint/2010/main" val="34048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6794858"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4.1: </a:t>
            </a:r>
            <a:r>
              <a:rPr lang="en-US" sz="2400" dirty="0" smtClean="0">
                <a:solidFill>
                  <a:schemeClr val="bg1">
                    <a:lumMod val="75000"/>
                  </a:schemeClr>
                </a:solidFill>
              </a:rPr>
              <a:t>Create </a:t>
            </a:r>
            <a:r>
              <a:rPr lang="en-US" sz="2400" dirty="0" err="1" smtClean="0">
                <a:solidFill>
                  <a:schemeClr val="bg1">
                    <a:lumMod val="75000"/>
                  </a:schemeClr>
                </a:solidFill>
              </a:rPr>
              <a:t>employee.arff</a:t>
            </a:r>
            <a:r>
              <a:rPr lang="en-US" sz="2400" dirty="0" smtClean="0">
                <a:solidFill>
                  <a:schemeClr val="bg1">
                    <a:lumMod val="75000"/>
                  </a:schemeClr>
                </a:solidFill>
              </a:rPr>
              <a:t> dataset and load </a:t>
            </a:r>
            <a:r>
              <a:rPr lang="en-US" sz="2400" dirty="0">
                <a:solidFill>
                  <a:schemeClr val="bg1">
                    <a:lumMod val="75000"/>
                  </a:schemeClr>
                </a:solidFill>
              </a:rPr>
              <a:t>it.</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Create </a:t>
            </a:r>
            <a:r>
              <a:rPr lang="en-US" sz="2000" dirty="0" err="1" smtClean="0"/>
              <a:t>employee.arff</a:t>
            </a:r>
            <a:r>
              <a:rPr lang="en-US" sz="2000" dirty="0" smtClean="0"/>
              <a:t> with following categorical attributes and load it.</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217738374"/>
              </p:ext>
            </p:extLst>
          </p:nvPr>
        </p:nvGraphicFramePr>
        <p:xfrm>
          <a:off x="5014912" y="1721168"/>
          <a:ext cx="3914776" cy="3322320"/>
        </p:xfrm>
        <a:graphic>
          <a:graphicData uri="http://schemas.openxmlformats.org/drawingml/2006/table">
            <a:tbl>
              <a:tblPr firstRow="1" bandRow="1">
                <a:tableStyleId>{793D81CF-94F2-401A-BA57-92F5A7B2D0C5}</a:tableStyleId>
              </a:tblPr>
              <a:tblGrid>
                <a:gridCol w="1779445"/>
                <a:gridCol w="2135331"/>
              </a:tblGrid>
              <a:tr h="247383">
                <a:tc>
                  <a:txBody>
                    <a:bodyPr/>
                    <a:lstStyle/>
                    <a:p>
                      <a:pPr algn="ctr"/>
                      <a:r>
                        <a:rPr lang="en-US" sz="1100" dirty="0" smtClean="0"/>
                        <a:t>Attribute</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States</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smtClean="0"/>
                        <a:t>Designation</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baseline="0" dirty="0" smtClean="0"/>
                        <a:t>Manager </a:t>
                      </a:r>
                    </a:p>
                    <a:p>
                      <a:pPr marL="400050" indent="-400050">
                        <a:buFont typeface="+mj-lt"/>
                        <a:buAutoNum type="romanLcPeriod"/>
                      </a:pPr>
                      <a:r>
                        <a:rPr lang="en-US" sz="1100" baseline="0" dirty="0" smtClean="0"/>
                        <a:t>Developer </a:t>
                      </a:r>
                    </a:p>
                    <a:p>
                      <a:pPr marL="400050" indent="-400050">
                        <a:buFont typeface="+mj-lt"/>
                        <a:buAutoNum type="romanLcPeriod"/>
                      </a:pPr>
                      <a:r>
                        <a:rPr lang="en-US" sz="1100" baseline="0" dirty="0" smtClean="0"/>
                        <a:t>Tester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smtClean="0"/>
                        <a:t>Beneficiary</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 </a:t>
                      </a:r>
                    </a:p>
                    <a:p>
                      <a:pPr marL="400050" indent="-400050">
                        <a:buFont typeface="+mj-lt"/>
                        <a:buAutoNum type="romanLcPeriod"/>
                      </a:pPr>
                      <a:r>
                        <a:rPr lang="en-US" sz="1100" dirty="0" smtClean="0"/>
                        <a:t>No</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smtClean="0"/>
                        <a:t>GPF</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a:t>
                      </a:r>
                    </a:p>
                    <a:p>
                      <a:pPr marL="400050" indent="-400050">
                        <a:buFont typeface="+mj-lt"/>
                        <a:buAutoNum type="romanLcPeriod"/>
                      </a:pPr>
                      <a:r>
                        <a:rPr lang="en-US" sz="1100" dirty="0" smtClean="0"/>
                        <a:t>No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smtClean="0"/>
                        <a:t>Salary</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Low</a:t>
                      </a:r>
                    </a:p>
                    <a:p>
                      <a:pPr marL="400050" indent="-400050">
                        <a:buFont typeface="+mj-lt"/>
                        <a:buAutoNum type="romanLcPeriod"/>
                      </a:pPr>
                      <a:r>
                        <a:rPr lang="en-US" sz="1100" dirty="0" smtClean="0"/>
                        <a:t>Medium</a:t>
                      </a:r>
                    </a:p>
                    <a:p>
                      <a:pPr marL="400050" indent="-400050">
                        <a:buFont typeface="+mj-lt"/>
                        <a:buAutoNum type="romanLcPeriod"/>
                      </a:pPr>
                      <a:r>
                        <a:rPr lang="en-US" sz="1100" dirty="0" smtClean="0"/>
                        <a:t>High</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err="1" smtClean="0"/>
                        <a:t>CreditRating</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Poor</a:t>
                      </a:r>
                    </a:p>
                    <a:p>
                      <a:pPr marL="400050" indent="-400050">
                        <a:buFont typeface="+mj-lt"/>
                        <a:buAutoNum type="romanLcPeriod"/>
                      </a:pPr>
                      <a:r>
                        <a:rPr lang="en-US" sz="1100" dirty="0" smtClean="0"/>
                        <a:t>Fair</a:t>
                      </a:r>
                    </a:p>
                    <a:p>
                      <a:pPr marL="400050" indent="-400050">
                        <a:buFont typeface="+mj-lt"/>
                        <a:buAutoNum type="romanLcPeriod"/>
                      </a:pPr>
                      <a:r>
                        <a:rPr lang="en-US" sz="1100" dirty="0" smtClean="0"/>
                        <a:t>Excellent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err="1" smtClean="0"/>
                        <a:t>BankLoan</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a:t>
                      </a:r>
                    </a:p>
                    <a:p>
                      <a:pPr marL="400050" indent="-400050">
                        <a:buFont typeface="+mj-lt"/>
                        <a:buAutoNum type="romanLcPeriod"/>
                      </a:pPr>
                      <a:r>
                        <a:rPr lang="en-US" sz="1100" dirty="0" smtClean="0"/>
                        <a:t>No</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5162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066321"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4.1: </a:t>
            </a:r>
            <a:r>
              <a:rPr lang="en-US" sz="2400" dirty="0" smtClean="0">
                <a:solidFill>
                  <a:schemeClr val="bg1">
                    <a:lumMod val="75000"/>
                  </a:schemeClr>
                </a:solidFill>
              </a:rPr>
              <a:t>Create </a:t>
            </a:r>
            <a:r>
              <a:rPr lang="en-US" sz="2400" dirty="0" err="1" smtClean="0">
                <a:solidFill>
                  <a:schemeClr val="bg1">
                    <a:lumMod val="75000"/>
                  </a:schemeClr>
                </a:solidFill>
              </a:rPr>
              <a:t>employee.arff</a:t>
            </a:r>
            <a:r>
              <a:rPr lang="en-US" sz="2400" dirty="0" smtClean="0">
                <a:solidFill>
                  <a:schemeClr val="bg1">
                    <a:lumMod val="75000"/>
                  </a:schemeClr>
                </a:solidFill>
              </a:rPr>
              <a:t> dataset and load it…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Clr>
                <a:schemeClr val="dk1"/>
              </a:buClr>
              <a:buSzPts val="1100"/>
              <a:buNone/>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sp>
        <p:nvSpPr>
          <p:cNvPr id="4" name="Rectangle 3"/>
          <p:cNvSpPr/>
          <p:nvPr/>
        </p:nvSpPr>
        <p:spPr>
          <a:xfrm>
            <a:off x="619721" y="989149"/>
            <a:ext cx="3145035" cy="393954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IN" sz="1000" dirty="0"/>
              <a:t>@relation employee</a:t>
            </a:r>
          </a:p>
          <a:p>
            <a:endParaRPr lang="en-IN" sz="1000" dirty="0"/>
          </a:p>
          <a:p>
            <a:r>
              <a:rPr lang="en-IN" sz="1000" dirty="0"/>
              <a:t>@attribute Designation {manager, developer, tester}</a:t>
            </a:r>
          </a:p>
          <a:p>
            <a:r>
              <a:rPr lang="en-IN" sz="1000" dirty="0"/>
              <a:t>@attribute Beneficiary {yes,  no}</a:t>
            </a:r>
          </a:p>
          <a:p>
            <a:r>
              <a:rPr lang="en-IN" sz="1000" dirty="0"/>
              <a:t>@attribute GPF {yes, no}</a:t>
            </a:r>
          </a:p>
          <a:p>
            <a:r>
              <a:rPr lang="en-IN" sz="1000" dirty="0"/>
              <a:t>@attribute </a:t>
            </a:r>
            <a:r>
              <a:rPr lang="en-IN" sz="1000" dirty="0" err="1"/>
              <a:t>Salay</a:t>
            </a:r>
            <a:r>
              <a:rPr lang="en-IN" sz="1000" dirty="0"/>
              <a:t> {low, medium, high}</a:t>
            </a:r>
          </a:p>
          <a:p>
            <a:r>
              <a:rPr lang="en-IN" sz="1000" dirty="0"/>
              <a:t>@attribute </a:t>
            </a:r>
            <a:r>
              <a:rPr lang="en-IN" sz="1000" dirty="0" err="1"/>
              <a:t>CreditRating</a:t>
            </a:r>
            <a:r>
              <a:rPr lang="en-IN" sz="1000" dirty="0"/>
              <a:t> {poor, fair, good}</a:t>
            </a:r>
          </a:p>
          <a:p>
            <a:r>
              <a:rPr lang="en-IN" sz="1000" dirty="0"/>
              <a:t>@attribute </a:t>
            </a:r>
            <a:r>
              <a:rPr lang="en-IN" sz="1000" dirty="0" err="1"/>
              <a:t>BankLoan</a:t>
            </a:r>
            <a:r>
              <a:rPr lang="en-IN" sz="1000" dirty="0"/>
              <a:t> {yes, no}</a:t>
            </a:r>
          </a:p>
          <a:p>
            <a:endParaRPr lang="en-IN" sz="1000" dirty="0"/>
          </a:p>
          <a:p>
            <a:r>
              <a:rPr lang="en-IN" sz="1000" dirty="0"/>
              <a:t>@data</a:t>
            </a:r>
          </a:p>
          <a:p>
            <a:r>
              <a:rPr lang="en-IN" sz="1000" dirty="0" err="1"/>
              <a:t>developer,yes,yes,medium,fair,no</a:t>
            </a:r>
            <a:endParaRPr lang="en-IN" sz="1000" dirty="0"/>
          </a:p>
          <a:p>
            <a:r>
              <a:rPr lang="en-IN" sz="1000" dirty="0" err="1"/>
              <a:t>tester,no,no,high,good,no</a:t>
            </a:r>
            <a:endParaRPr lang="en-IN" sz="1000" dirty="0"/>
          </a:p>
          <a:p>
            <a:r>
              <a:rPr lang="en-IN" sz="1000" dirty="0" err="1"/>
              <a:t>manager,yes,no,medium,fair,no</a:t>
            </a:r>
            <a:endParaRPr lang="en-IN" sz="1000" dirty="0"/>
          </a:p>
          <a:p>
            <a:r>
              <a:rPr lang="en-IN" sz="1000" dirty="0" err="1"/>
              <a:t>developer,yes,no,high,fair,yes</a:t>
            </a:r>
            <a:endParaRPr lang="en-IN" sz="1000" dirty="0"/>
          </a:p>
          <a:p>
            <a:r>
              <a:rPr lang="en-IN" sz="1000" dirty="0" err="1"/>
              <a:t>developer,yes,no,high,fair,no</a:t>
            </a:r>
            <a:endParaRPr lang="en-IN" sz="1000" dirty="0"/>
          </a:p>
          <a:p>
            <a:r>
              <a:rPr lang="en-IN" sz="1000" dirty="0" err="1"/>
              <a:t>developer,yes,yes,high,fair,yes</a:t>
            </a:r>
            <a:endParaRPr lang="en-IN" sz="1000" dirty="0"/>
          </a:p>
          <a:p>
            <a:r>
              <a:rPr lang="en-IN" sz="1000" dirty="0" err="1"/>
              <a:t>manager,yes,no,low,poor,no</a:t>
            </a:r>
            <a:endParaRPr lang="en-IN" sz="1000" dirty="0"/>
          </a:p>
          <a:p>
            <a:r>
              <a:rPr lang="en-IN" sz="1000" dirty="0" err="1"/>
              <a:t>manager,yes,yes,medium,fair,yes</a:t>
            </a:r>
            <a:endParaRPr lang="en-IN" sz="1000" dirty="0"/>
          </a:p>
          <a:p>
            <a:r>
              <a:rPr lang="en-IN" sz="1000" dirty="0" err="1"/>
              <a:t>manager,yes,no,high,good,no</a:t>
            </a:r>
            <a:endParaRPr lang="en-IN" sz="1000" dirty="0"/>
          </a:p>
          <a:p>
            <a:r>
              <a:rPr lang="en-IN" sz="1000" dirty="0" err="1"/>
              <a:t>developer,no,no,medium,good,no</a:t>
            </a:r>
            <a:endParaRPr lang="en-IN" sz="1000" dirty="0"/>
          </a:p>
          <a:p>
            <a:r>
              <a:rPr lang="en-IN" sz="1000" dirty="0" err="1"/>
              <a:t>tester,yes,no,medium,fair,no</a:t>
            </a:r>
            <a:endParaRPr lang="en-IN" sz="1000" dirty="0"/>
          </a:p>
          <a:p>
            <a:r>
              <a:rPr lang="en-IN" sz="1000" dirty="0" err="1"/>
              <a:t>developer,yes,no,medium,fair,yes</a:t>
            </a:r>
            <a:endParaRPr lang="en-IN" sz="1000" dirty="0"/>
          </a:p>
          <a:p>
            <a:r>
              <a:rPr lang="en-IN" sz="1000" dirty="0" err="1"/>
              <a:t>tester,no,no,low,fair,no</a:t>
            </a:r>
            <a:endParaRPr lang="en-IN" sz="1000" dirty="0"/>
          </a:p>
          <a:p>
            <a:r>
              <a:rPr lang="en-IN" sz="1000" dirty="0" err="1"/>
              <a:t>developer,yes,no,medium,good,no</a:t>
            </a:r>
            <a:endParaRPr lang="en-IN" sz="1000" dirty="0"/>
          </a:p>
          <a:p>
            <a:r>
              <a:rPr lang="en-IN" sz="1000" dirty="0" err="1"/>
              <a:t>developer,no,no,medium,good,no</a:t>
            </a:r>
            <a:endParaRPr lang="en-IN" sz="1000" dirty="0"/>
          </a:p>
        </p:txBody>
      </p:sp>
      <p:pic>
        <p:nvPicPr>
          <p:cNvPr id="5" name="Picture 4"/>
          <p:cNvPicPr>
            <a:picLocks noChangeAspect="1"/>
          </p:cNvPicPr>
          <p:nvPr/>
        </p:nvPicPr>
        <p:blipFill>
          <a:blip r:embed="rId3"/>
          <a:stretch>
            <a:fillRect/>
          </a:stretch>
        </p:blipFill>
        <p:spPr>
          <a:xfrm>
            <a:off x="4246382" y="1154973"/>
            <a:ext cx="4637237" cy="3480673"/>
          </a:xfrm>
          <a:prstGeom prst="rect">
            <a:avLst/>
          </a:prstGeom>
        </p:spPr>
      </p:pic>
    </p:spTree>
    <p:extLst>
      <p:ext uri="{BB962C8B-B14F-4D97-AF65-F5344CB8AC3E}">
        <p14:creationId xmlns:p14="http://schemas.microsoft.com/office/powerpoint/2010/main" val="348366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200150" lvl="2" indent="-285750" algn="just">
              <a:spcAft>
                <a:spcPts val="600"/>
              </a:spcAft>
              <a:buSzPts val="1100"/>
              <a:buFont typeface="Arial" panose="020B0604020202020204" pitchFamily="34" charset="0"/>
              <a:buChar char="•"/>
            </a:pPr>
            <a:r>
              <a:rPr lang="en-US" sz="1800" dirty="0" smtClean="0"/>
              <a:t>Steps:</a:t>
            </a:r>
          </a:p>
          <a:p>
            <a:pPr marL="1771650" lvl="3" indent="-400050" algn="just">
              <a:spcAft>
                <a:spcPts val="600"/>
              </a:spcAft>
              <a:buSzPts val="1100"/>
              <a:buFont typeface="+mj-lt"/>
              <a:buAutoNum type="romanUcPeriod"/>
            </a:pPr>
            <a:r>
              <a:rPr lang="en-US" sz="1600" dirty="0" smtClean="0"/>
              <a:t>Select Associate </a:t>
            </a:r>
            <a:r>
              <a:rPr lang="en-US" sz="1600" dirty="0" smtClean="0">
                <a:sym typeface="Wingdings" panose="05000000000000000000" pitchFamily="2" charset="2"/>
              </a:rPr>
              <a:t> Choose  associations  </a:t>
            </a:r>
            <a:r>
              <a:rPr lang="en-US" sz="1600" dirty="0" err="1" smtClean="0">
                <a:sym typeface="Wingdings" panose="05000000000000000000" pitchFamily="2" charset="2"/>
              </a:rPr>
              <a:t>Apriori</a:t>
            </a:r>
            <a:r>
              <a:rPr lang="en-US" sz="1600" dirty="0" smtClean="0">
                <a:sym typeface="Wingdings" panose="05000000000000000000" pitchFamily="2" charset="2"/>
              </a:rPr>
              <a:t>.</a:t>
            </a:r>
          </a:p>
          <a:p>
            <a:pPr marL="1771650" lvl="3" indent="-400050" algn="just">
              <a:spcAft>
                <a:spcPts val="600"/>
              </a:spcAft>
              <a:buSzPts val="1100"/>
              <a:buFont typeface="+mj-lt"/>
              <a:buAutoNum type="romanUcPeriod"/>
            </a:pPr>
            <a:r>
              <a:rPr lang="en-US" sz="1600" dirty="0" smtClean="0">
                <a:sym typeface="Wingdings" panose="05000000000000000000" pitchFamily="2" charset="2"/>
              </a:rPr>
              <a:t>Observe the default parameter values.</a:t>
            </a:r>
          </a:p>
          <a:p>
            <a:pPr marL="1771650" lvl="3" indent="-400050" algn="just">
              <a:spcAft>
                <a:spcPts val="600"/>
              </a:spcAft>
              <a:buSzPts val="1100"/>
              <a:buFont typeface="+mj-lt"/>
              <a:buAutoNum type="romanUcPeriod"/>
            </a:pPr>
            <a:r>
              <a:rPr lang="en-US" sz="1600" dirty="0" smtClean="0">
                <a:sym typeface="Wingdings" panose="05000000000000000000" pitchFamily="2" charset="2"/>
              </a:rPr>
              <a:t>Click on Start.</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5157788" y="3188088"/>
            <a:ext cx="3986212" cy="1952137"/>
          </a:xfrm>
          <a:prstGeom prst="rect">
            <a:avLst/>
          </a:prstGeom>
        </p:spPr>
      </p:pic>
    </p:spTree>
    <p:extLst>
      <p:ext uri="{BB962C8B-B14F-4D97-AF65-F5344CB8AC3E}">
        <p14:creationId xmlns:p14="http://schemas.microsoft.com/office/powerpoint/2010/main" val="320961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pic>
        <p:nvPicPr>
          <p:cNvPr id="6" name="Picture 5"/>
          <p:cNvPicPr>
            <a:picLocks noChangeAspect="1"/>
          </p:cNvPicPr>
          <p:nvPr/>
        </p:nvPicPr>
        <p:blipFill>
          <a:blip r:embed="rId3"/>
          <a:stretch>
            <a:fillRect/>
          </a:stretch>
        </p:blipFill>
        <p:spPr>
          <a:xfrm>
            <a:off x="556927" y="2080725"/>
            <a:ext cx="3209544" cy="2743200"/>
          </a:xfrm>
          <a:prstGeom prst="rect">
            <a:avLst/>
          </a:prstGeom>
        </p:spPr>
      </p:pic>
      <p:pic>
        <p:nvPicPr>
          <p:cNvPr id="3" name="Picture 2"/>
          <p:cNvPicPr>
            <a:picLocks noChangeAspect="1"/>
          </p:cNvPicPr>
          <p:nvPr/>
        </p:nvPicPr>
        <p:blipFill>
          <a:blip r:embed="rId4"/>
          <a:stretch>
            <a:fillRect/>
          </a:stretch>
        </p:blipFill>
        <p:spPr>
          <a:xfrm>
            <a:off x="4486276" y="1499658"/>
            <a:ext cx="4457984" cy="3374274"/>
          </a:xfrm>
          <a:prstGeom prst="rect">
            <a:avLst/>
          </a:prstGeom>
        </p:spPr>
      </p:pic>
    </p:spTree>
    <p:extLst>
      <p:ext uri="{BB962C8B-B14F-4D97-AF65-F5344CB8AC3E}">
        <p14:creationId xmlns:p14="http://schemas.microsoft.com/office/powerpoint/2010/main" val="242474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607219" y="445025"/>
            <a:ext cx="81938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957322613"/>
              </p:ext>
            </p:extLst>
          </p:nvPr>
        </p:nvGraphicFramePr>
        <p:xfrm>
          <a:off x="1185863" y="2061368"/>
          <a:ext cx="7122318" cy="302260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Default 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r>
                        <a:rPr lang="en-US" sz="1200" dirty="0" smtClean="0"/>
                        <a:t>Minimum support = </a:t>
                      </a:r>
                    </a:p>
                    <a:p>
                      <a:r>
                        <a:rPr lang="en-US" sz="1200" dirty="0" smtClean="0"/>
                        <a:t>Minimum Metric &lt;Confidence&gt; = </a:t>
                      </a:r>
                    </a:p>
                    <a:p>
                      <a:r>
                        <a:rPr lang="en-US" sz="1200" dirty="0" smtClean="0"/>
                        <a:t>Number of cycles</a:t>
                      </a:r>
                      <a:r>
                        <a:rPr lang="en-US" sz="1200" baseline="0" dirty="0" smtClean="0"/>
                        <a:t> performed = </a:t>
                      </a:r>
                    </a:p>
                    <a:p>
                      <a:r>
                        <a:rPr lang="en-US" sz="1200" baseline="0" dirty="0" smtClean="0"/>
                        <a:t>Best rules found with confidence:</a:t>
                      </a:r>
                    </a:p>
                    <a:p>
                      <a:r>
                        <a:rPr lang="en-US" sz="1200" baseline="0" dirty="0" smtClean="0"/>
                        <a:t>1.</a:t>
                      </a:r>
                    </a:p>
                    <a:p>
                      <a:r>
                        <a:rPr lang="en-US" sz="1200" baseline="0" dirty="0" smtClean="0"/>
                        <a:t>2.</a:t>
                      </a:r>
                    </a:p>
                    <a:p>
                      <a:r>
                        <a:rPr lang="en-US" sz="1200" baseline="0" dirty="0" smtClean="0"/>
                        <a:t>3.</a:t>
                      </a:r>
                    </a:p>
                    <a:p>
                      <a:r>
                        <a:rPr lang="en-US" sz="1200" baseline="0" dirty="0" smtClean="0"/>
                        <a:t>4.</a:t>
                      </a:r>
                    </a:p>
                    <a:p>
                      <a:r>
                        <a:rPr lang="en-US" sz="1200" baseline="0" dirty="0" smtClean="0"/>
                        <a:t>5.</a:t>
                      </a:r>
                    </a:p>
                    <a:p>
                      <a:r>
                        <a:rPr lang="en-US" sz="1200" baseline="0" dirty="0" smtClean="0"/>
                        <a:t>6.</a:t>
                      </a:r>
                    </a:p>
                    <a:p>
                      <a:r>
                        <a:rPr lang="en-US" sz="1200" baseline="0" dirty="0" smtClean="0"/>
                        <a:t>7.</a:t>
                      </a:r>
                    </a:p>
                    <a:p>
                      <a:r>
                        <a:rPr lang="en-US" sz="1200" baseline="0" dirty="0" smtClean="0"/>
                        <a:t>8.</a:t>
                      </a:r>
                    </a:p>
                    <a:p>
                      <a:r>
                        <a:rPr lang="en-US" sz="1200" baseline="0" dirty="0" smtClean="0"/>
                        <a:t>9.</a:t>
                      </a:r>
                    </a:p>
                    <a:p>
                      <a:r>
                        <a:rPr lang="en-US" sz="1200" baseline="0" dirty="0" smtClean="0"/>
                        <a:t>10.</a:t>
                      </a:r>
                      <a:endParaRPr lang="en-IN" sz="1200" dirty="0"/>
                    </a:p>
                  </a:txBody>
                  <a:tcPr/>
                </a:tc>
              </a:tr>
            </a:tbl>
          </a:graphicData>
        </a:graphic>
      </p:graphicFrame>
    </p:spTree>
    <p:extLst>
      <p:ext uri="{BB962C8B-B14F-4D97-AF65-F5344CB8AC3E}">
        <p14:creationId xmlns:p14="http://schemas.microsoft.com/office/powerpoint/2010/main" val="34072080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 sz="1800" dirty="0" smtClean="0"/>
              <a:t>Weka is developed by </a:t>
            </a:r>
            <a:r>
              <a:rPr lang="en-US" sz="1800" dirty="0"/>
              <a:t>University of Waikato in New Zealand. </a:t>
            </a:r>
          </a:p>
          <a:p>
            <a:pPr marL="285750" lvl="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a:t>“</a:t>
            </a:r>
            <a:r>
              <a:rPr lang="en-US" sz="1800" dirty="0" err="1"/>
              <a:t>Weka</a:t>
            </a:r>
            <a:r>
              <a:rPr lang="en-US" sz="1800" dirty="0"/>
              <a:t>” stands for the Waikato Environment for Knowledge Analysis. </a:t>
            </a:r>
            <a:endParaRPr lang="en-IN" sz="1800" dirty="0"/>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It </a:t>
            </a:r>
            <a:r>
              <a:rPr lang="en-US" sz="1800" dirty="0"/>
              <a:t>is written using </a:t>
            </a:r>
            <a:r>
              <a:rPr lang="en-US" sz="1800" dirty="0" smtClean="0"/>
              <a:t>Java.</a:t>
            </a:r>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Can download and install from </a:t>
            </a:r>
            <a:r>
              <a:rPr lang="en-US" sz="1800" dirty="0" smtClean="0">
                <a:hlinkClick r:id="rId3"/>
              </a:rPr>
              <a:t>https</a:t>
            </a:r>
            <a:r>
              <a:rPr lang="en-US" sz="1800" dirty="0">
                <a:hlinkClick r:id="rId3"/>
              </a:rPr>
              <a:t>://waikato.github.io/weka-wiki/downloading_weka</a:t>
            </a:r>
            <a:r>
              <a:rPr lang="en-US" sz="1800" dirty="0" smtClean="0">
                <a:hlinkClick r:id="rId3"/>
              </a:rPr>
              <a:t>/</a:t>
            </a:r>
            <a:endParaRPr lang="en-US" sz="1800" dirty="0" smtClean="0"/>
          </a:p>
          <a:p>
            <a:pPr marL="0" indent="0" algn="just"/>
            <a:endParaRPr lang="en-US" sz="1800" dirty="0"/>
          </a:p>
          <a:p>
            <a:pPr marL="285750" indent="-285750" algn="just">
              <a:buFont typeface="Wingdings" panose="05000000000000000000" pitchFamily="2" charset="2"/>
              <a:buChar char="q"/>
            </a:pPr>
            <a:endParaRPr lang="en" sz="1800" dirty="0" smtClean="0"/>
          </a:p>
          <a:p>
            <a:pPr marL="285750" lvl="0" indent="-285750" algn="just" rtl="0">
              <a:spcBef>
                <a:spcPts val="0"/>
              </a:spcBef>
              <a:spcAft>
                <a:spcPts val="0"/>
              </a:spcAft>
              <a:buFont typeface="Wingdings" panose="05000000000000000000" pitchFamily="2" charset="2"/>
              <a:buChar char="q"/>
            </a:pPr>
            <a:endParaRPr sz="1800" dirty="0"/>
          </a:p>
        </p:txBody>
      </p:sp>
      <p:pic>
        <p:nvPicPr>
          <p:cNvPr id="2" name="Picture 1"/>
          <p:cNvPicPr>
            <a:picLocks noChangeAspect="1"/>
          </p:cNvPicPr>
          <p:nvPr/>
        </p:nvPicPr>
        <p:blipFill>
          <a:blip r:embed="rId4"/>
          <a:stretch>
            <a:fillRect/>
          </a:stretch>
        </p:blipFill>
        <p:spPr>
          <a:xfrm>
            <a:off x="898085" y="1586225"/>
            <a:ext cx="2804403" cy="1889924"/>
          </a:xfrm>
          <a:prstGeom prst="rect">
            <a:avLst/>
          </a:prstGeom>
        </p:spPr>
      </p:pic>
    </p:spTree>
    <p:extLst>
      <p:ext uri="{BB962C8B-B14F-4D97-AF65-F5344CB8AC3E}">
        <p14:creationId xmlns:p14="http://schemas.microsoft.com/office/powerpoint/2010/main" val="37544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4.3: Apply Apriori Algorithm with required Parameters.</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81175874"/>
              </p:ext>
            </p:extLst>
          </p:nvPr>
        </p:nvGraphicFramePr>
        <p:xfrm>
          <a:off x="792957" y="1272925"/>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19167893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Classification Using J48 Algorithm With Percentage Split</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5</a:t>
            </a:r>
            <a:endParaRPr sz="3200" dirty="0"/>
          </a:p>
        </p:txBody>
      </p:sp>
    </p:spTree>
    <p:extLst>
      <p:ext uri="{BB962C8B-B14F-4D97-AF65-F5344CB8AC3E}">
        <p14:creationId xmlns:p14="http://schemas.microsoft.com/office/powerpoint/2010/main" val="152357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iris.arff dataset and explore it.</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Make predictions on new data.</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Build a classification model using J48 algorithm with percentage split.</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107934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5.1: </a:t>
            </a:r>
            <a:r>
              <a:rPr lang="en" sz="2400" dirty="0">
                <a:solidFill>
                  <a:schemeClr val="bg1">
                    <a:lumMod val="75000"/>
                  </a:schemeClr>
                </a:solidFill>
              </a:rPr>
              <a:t>Load iris.arff dataset and explore it</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solidFill>
                  <a:schemeClr val="bg1">
                    <a:lumMod val="25000"/>
                  </a:schemeClr>
                </a:solidFill>
              </a:rPr>
              <a:t>iris.arff</a:t>
            </a:r>
            <a:r>
              <a:rPr lang="en-US" sz="2000" dirty="0" smtClean="0"/>
              <a:t> from the </a:t>
            </a:r>
            <a:r>
              <a:rPr lang="en-US" sz="2000" dirty="0" err="1" smtClean="0"/>
              <a:t>Weka’s</a:t>
            </a:r>
            <a:r>
              <a:rPr lang="en-US" sz="2000" dirty="0" smtClean="0"/>
              <a:t> data folder.</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471554104"/>
              </p:ext>
            </p:extLst>
          </p:nvPr>
        </p:nvGraphicFramePr>
        <p:xfrm>
          <a:off x="1593055" y="1616353"/>
          <a:ext cx="6615114" cy="3408630"/>
        </p:xfrm>
        <a:graphic>
          <a:graphicData uri="http://schemas.openxmlformats.org/drawingml/2006/table">
            <a:tbl>
              <a:tblPr firstRow="1" bandRow="1">
                <a:tableStyleId>{793D81CF-94F2-401A-BA57-92F5A7B2D0C5}</a:tableStyleId>
              </a:tblPr>
              <a:tblGrid>
                <a:gridCol w="2300289"/>
                <a:gridCol w="1980080"/>
                <a:gridCol w="2334745"/>
              </a:tblGrid>
              <a:tr h="246475">
                <a:tc>
                  <a:txBody>
                    <a:bodyPr/>
                    <a:lstStyle/>
                    <a:p>
                      <a:pPr algn="ctr"/>
                      <a:r>
                        <a:rPr lang="en-US" sz="1100" dirty="0" smtClean="0"/>
                        <a:t>Attribute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Type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Range</a:t>
                      </a:r>
                      <a:r>
                        <a:rPr lang="en-US" sz="1100" baseline="0" dirty="0" smtClean="0"/>
                        <a:t> / States</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a:txBody>
                    <a:bodyPr/>
                    <a:lstStyle/>
                    <a:p>
                      <a:pPr algn="ctr"/>
                      <a:endParaRPr lang="en-US" sz="1100" dirty="0" smtClean="0"/>
                    </a:p>
                    <a:p>
                      <a:pPr algn="ctr"/>
                      <a:endParaRPr lang="en-US" sz="1100" dirty="0" smtClean="0"/>
                    </a:p>
                    <a:p>
                      <a:pPr algn="ct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US" sz="1100" dirty="0" smtClean="0"/>
                    </a:p>
                    <a:p>
                      <a:pPr marL="0" indent="0" algn="ctr">
                        <a:buFont typeface="+mj-lt"/>
                        <a:buNone/>
                      </a:pPr>
                      <a:endParaRPr lang="en-US" sz="1100" dirty="0" smtClean="0"/>
                    </a:p>
                    <a:p>
                      <a:pPr marL="0" indent="0" algn="ctr">
                        <a:buFont typeface="+mj-lt"/>
                        <a:buNone/>
                      </a:pPr>
                      <a:endParaRPr lang="en-US" sz="1100" dirty="0" smtClean="0"/>
                    </a:p>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gridSpan="3">
                  <a:txBody>
                    <a:bodyPr/>
                    <a:lstStyle/>
                    <a:p>
                      <a:pPr algn="l"/>
                      <a:r>
                        <a:rPr lang="en-US" sz="1200" dirty="0" smtClean="0"/>
                        <a:t>Number of Instances:</a:t>
                      </a:r>
                      <a:endParaRPr lang="en-IN"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indent="0" algn="ctr">
                        <a:buFont typeface="+mj-lt"/>
                        <a:buNone/>
                      </a:pP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4578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5.1: </a:t>
            </a:r>
            <a:r>
              <a:rPr lang="en" sz="2400" dirty="0">
                <a:solidFill>
                  <a:schemeClr val="bg1">
                    <a:lumMod val="75000"/>
                  </a:schemeClr>
                </a:solidFill>
              </a:rPr>
              <a:t>Load iris.arff dataset and explore it</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iris.arff</a:t>
            </a:r>
            <a:r>
              <a:rPr lang="en-US" sz="2000" dirty="0" smtClean="0"/>
              <a:t> from the </a:t>
            </a:r>
            <a:r>
              <a:rPr lang="en-US" sz="2000" dirty="0" err="1" smtClean="0"/>
              <a:t>Weka’s</a:t>
            </a:r>
            <a:r>
              <a:rPr lang="en-US" sz="2000" dirty="0" smtClean="0"/>
              <a:t> data folder…</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257144" y="1507330"/>
            <a:ext cx="4600581" cy="3486178"/>
          </a:xfrm>
          <a:prstGeom prst="rect">
            <a:avLst/>
          </a:prstGeom>
        </p:spPr>
      </p:pic>
      <p:pic>
        <p:nvPicPr>
          <p:cNvPr id="7" name="Picture 6"/>
          <p:cNvPicPr>
            <a:picLocks noChangeAspect="1"/>
          </p:cNvPicPr>
          <p:nvPr/>
        </p:nvPicPr>
        <p:blipFill>
          <a:blip r:embed="rId4"/>
          <a:stretch>
            <a:fillRect/>
          </a:stretch>
        </p:blipFill>
        <p:spPr>
          <a:xfrm>
            <a:off x="4965777" y="2470560"/>
            <a:ext cx="4178223" cy="1559718"/>
          </a:xfrm>
          <a:prstGeom prst="rect">
            <a:avLst/>
          </a:prstGeom>
        </p:spPr>
      </p:pic>
    </p:spTree>
    <p:extLst>
      <p:ext uri="{BB962C8B-B14F-4D97-AF65-F5344CB8AC3E}">
        <p14:creationId xmlns:p14="http://schemas.microsoft.com/office/powerpoint/2010/main" val="15081429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Classification: </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Determining the  </a:t>
            </a:r>
            <a:r>
              <a:rPr lang="en-US" sz="1800" dirty="0" smtClean="0">
                <a:solidFill>
                  <a:schemeClr val="bg1">
                    <a:lumMod val="25000"/>
                  </a:schemeClr>
                </a:solidFill>
                <a:sym typeface="Wingdings" panose="05000000000000000000" pitchFamily="2" charset="2"/>
              </a:rPr>
              <a:t>class</a:t>
            </a:r>
            <a:r>
              <a:rPr lang="en-US" sz="1800" dirty="0" smtClean="0">
                <a:sym typeface="Wingdings" panose="05000000000000000000" pitchFamily="2" charset="2"/>
              </a:rPr>
              <a:t> (state) of the given instance.</a:t>
            </a:r>
          </a:p>
          <a:p>
            <a:pPr marL="742950" lvl="1" indent="-285750" algn="just">
              <a:spcAft>
                <a:spcPts val="600"/>
              </a:spcAft>
              <a:buSzPts val="1100"/>
              <a:buFont typeface="Wingdings" panose="05000000000000000000" pitchFamily="2" charset="2"/>
              <a:buChar char="§"/>
            </a:pPr>
            <a:r>
              <a:rPr lang="en-US" sz="1800" dirty="0">
                <a:sym typeface="Wingdings" panose="05000000000000000000" pitchFamily="2" charset="2"/>
              </a:rPr>
              <a:t>Examples:</a:t>
            </a:r>
          </a:p>
          <a:p>
            <a:pPr marL="1200150" lvl="2" indent="-285750" algn="just">
              <a:spcAft>
                <a:spcPts val="600"/>
              </a:spcAft>
              <a:buSzPts val="1100"/>
              <a:buFont typeface="Arial" panose="020B0604020202020204" pitchFamily="34" charset="0"/>
              <a:buChar char="•"/>
            </a:pPr>
            <a:r>
              <a:rPr lang="en-US" sz="1600" dirty="0">
                <a:sym typeface="Wingdings" panose="05000000000000000000" pitchFamily="2" charset="2"/>
              </a:rPr>
              <a:t>Determining </a:t>
            </a:r>
            <a:r>
              <a:rPr lang="en-US" sz="1600" dirty="0">
                <a:solidFill>
                  <a:schemeClr val="bg1">
                    <a:lumMod val="25000"/>
                  </a:schemeClr>
                </a:solidFill>
                <a:sym typeface="Wingdings" panose="05000000000000000000" pitchFamily="2" charset="2"/>
              </a:rPr>
              <a:t>Play or Not play </a:t>
            </a:r>
            <a:r>
              <a:rPr lang="en-US" sz="1600" dirty="0">
                <a:sym typeface="Wingdings" panose="05000000000000000000" pitchFamily="2" charset="2"/>
              </a:rPr>
              <a:t>based on weather conditions.</a:t>
            </a:r>
          </a:p>
          <a:p>
            <a:pPr marL="1200150" lvl="2" indent="-285750" algn="just">
              <a:spcAft>
                <a:spcPts val="600"/>
              </a:spcAft>
              <a:buSzPts val="1100"/>
              <a:buFont typeface="Arial" panose="020B0604020202020204" pitchFamily="34" charset="0"/>
              <a:buChar char="•"/>
            </a:pPr>
            <a:r>
              <a:rPr lang="en-US" sz="1600" dirty="0">
                <a:sym typeface="Wingdings" panose="05000000000000000000" pitchFamily="2" charset="2"/>
              </a:rPr>
              <a:t>Determining the </a:t>
            </a:r>
            <a:r>
              <a:rPr lang="en-US" sz="1600" dirty="0">
                <a:solidFill>
                  <a:schemeClr val="bg1">
                    <a:lumMod val="25000"/>
                  </a:schemeClr>
                </a:solidFill>
                <a:sym typeface="Wingdings" panose="05000000000000000000" pitchFamily="2" charset="2"/>
              </a:rPr>
              <a:t>digit (0 – 9) </a:t>
            </a:r>
            <a:r>
              <a:rPr lang="en-US" sz="1600" dirty="0">
                <a:sym typeface="Wingdings" panose="05000000000000000000" pitchFamily="2" charset="2"/>
              </a:rPr>
              <a:t>given the image pixel data.</a:t>
            </a:r>
          </a:p>
          <a:p>
            <a:pPr marL="1200150" lvl="2" indent="-285750" algn="just">
              <a:spcAft>
                <a:spcPts val="600"/>
              </a:spcAft>
              <a:buSzPts val="1100"/>
              <a:buFont typeface="Arial" panose="020B0604020202020204" pitchFamily="34" charset="0"/>
              <a:buChar char="•"/>
            </a:pPr>
            <a:r>
              <a:rPr lang="en-US" sz="1600" dirty="0">
                <a:sym typeface="Wingdings" panose="05000000000000000000" pitchFamily="2" charset="2"/>
              </a:rPr>
              <a:t>Determining the </a:t>
            </a:r>
            <a:r>
              <a:rPr lang="en-US" sz="1600" dirty="0">
                <a:solidFill>
                  <a:schemeClr val="bg1">
                    <a:lumMod val="25000"/>
                  </a:schemeClr>
                </a:solidFill>
                <a:sym typeface="Wingdings" panose="05000000000000000000" pitchFamily="2" charset="2"/>
              </a:rPr>
              <a:t>Spam or Not-spam </a:t>
            </a:r>
            <a:r>
              <a:rPr lang="en-US" sz="1600" dirty="0">
                <a:sym typeface="Wingdings" panose="05000000000000000000" pitchFamily="2" charset="2"/>
              </a:rPr>
              <a:t>based on mail text.</a:t>
            </a:r>
          </a:p>
          <a:p>
            <a:pPr marL="285750" lvl="0" indent="-285750" algn="just">
              <a:spcAft>
                <a:spcPts val="600"/>
              </a:spcAft>
              <a:buSzPts val="1100"/>
              <a:buFont typeface="Wingdings" panose="05000000000000000000" pitchFamily="2" charset="2"/>
              <a:buChar char="q"/>
            </a:pPr>
            <a:r>
              <a:rPr lang="en-US" sz="2000" dirty="0"/>
              <a:t>J48: </a:t>
            </a:r>
          </a:p>
          <a:p>
            <a:pPr marL="742950" lvl="1" indent="-285750" algn="just">
              <a:spcAft>
                <a:spcPts val="600"/>
              </a:spcAft>
              <a:buSzPts val="1100"/>
              <a:buFont typeface="Wingdings" panose="05000000000000000000" pitchFamily="2" charset="2"/>
              <a:buChar char="§"/>
            </a:pPr>
            <a:r>
              <a:rPr lang="en-US" sz="1800" dirty="0" err="1" smtClean="0">
                <a:sym typeface="Wingdings" panose="05000000000000000000" pitchFamily="2" charset="2"/>
              </a:rPr>
              <a:t>Weka’s</a:t>
            </a:r>
            <a:r>
              <a:rPr lang="en-US" sz="1800" dirty="0" smtClean="0">
                <a:sym typeface="Wingdings" panose="05000000000000000000" pitchFamily="2" charset="2"/>
              </a:rPr>
              <a:t> </a:t>
            </a:r>
            <a:r>
              <a:rPr lang="en-US" sz="1800" dirty="0">
                <a:sym typeface="Wingdings" panose="05000000000000000000" pitchFamily="2" charset="2"/>
              </a:rPr>
              <a:t>Java implementation of the </a:t>
            </a:r>
            <a:r>
              <a:rPr lang="en-US" sz="1800" dirty="0">
                <a:solidFill>
                  <a:schemeClr val="bg1">
                    <a:lumMod val="25000"/>
                  </a:schemeClr>
                </a:solidFill>
                <a:sym typeface="Wingdings" panose="05000000000000000000" pitchFamily="2" charset="2"/>
              </a:rPr>
              <a:t>C4.5</a:t>
            </a:r>
            <a:r>
              <a:rPr lang="en-US" sz="1800" dirty="0">
                <a:sym typeface="Wingdings" panose="05000000000000000000" pitchFamily="2" charset="2"/>
              </a:rPr>
              <a:t> algorithm.</a:t>
            </a:r>
          </a:p>
          <a:p>
            <a:pPr marL="742950" lvl="1" indent="-285750" algn="just">
              <a:spcAft>
                <a:spcPts val="600"/>
              </a:spcAft>
              <a:buSzPts val="1100"/>
              <a:buFont typeface="Wingdings" panose="05000000000000000000" pitchFamily="2" charset="2"/>
              <a:buChar char="§"/>
            </a:pPr>
            <a:r>
              <a:rPr lang="en-US" sz="1800" dirty="0">
                <a:sym typeface="Wingdings" panose="05000000000000000000" pitchFamily="2" charset="2"/>
              </a:rPr>
              <a:t>Can generate pruned or unpruned tress with both </a:t>
            </a:r>
            <a:r>
              <a:rPr lang="en-US" sz="1800" dirty="0">
                <a:solidFill>
                  <a:schemeClr val="bg1">
                    <a:lumMod val="25000"/>
                  </a:schemeClr>
                </a:solidFill>
                <a:sym typeface="Wingdings" panose="05000000000000000000" pitchFamily="2" charset="2"/>
              </a:rPr>
              <a:t>nominal and numerical </a:t>
            </a:r>
            <a:r>
              <a:rPr lang="en-US" sz="1800" dirty="0">
                <a:sym typeface="Wingdings" panose="05000000000000000000" pitchFamily="2" charset="2"/>
              </a:rPr>
              <a:t>attributes.</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18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just" rtl="0">
              <a:spcBef>
                <a:spcPts val="0"/>
              </a:spcBef>
              <a:spcAft>
                <a:spcPts val="0"/>
              </a:spcAft>
              <a:buClr>
                <a:schemeClr val="dk1"/>
              </a:buClr>
              <a:buSzPts val="1100"/>
              <a:buFont typeface="Wingdings" panose="05000000000000000000" pitchFamily="2" charset="2"/>
              <a:buChar char="q"/>
            </a:pPr>
            <a:endParaRPr lang="en-US" sz="20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306445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a:spcAft>
                <a:spcPts val="600"/>
              </a:spcAft>
              <a:buSzPts val="1100"/>
              <a:buNone/>
            </a:pPr>
            <a:endParaRPr lang="en-US" sz="400" dirty="0" smtClean="0">
              <a:sym typeface="Wingdings" panose="05000000000000000000" pitchFamily="2" charset="2"/>
            </a:endParaRPr>
          </a:p>
          <a:p>
            <a:pPr marL="285750" lvl="0" indent="-285750" algn="just">
              <a:spcAft>
                <a:spcPts val="600"/>
              </a:spcAft>
              <a:buSzPts val="1100"/>
              <a:buFont typeface="Wingdings" panose="05000000000000000000" pitchFamily="2" charset="2"/>
              <a:buChar char="q"/>
            </a:pPr>
            <a:r>
              <a:rPr lang="en-US" sz="2000" dirty="0" smtClean="0">
                <a:solidFill>
                  <a:schemeClr val="bg1">
                    <a:lumMod val="25000"/>
                  </a:schemeClr>
                </a:solidFill>
                <a:sym typeface="Wingdings" panose="05000000000000000000" pitchFamily="2" charset="2"/>
              </a:rPr>
              <a:t>Percentage Split</a:t>
            </a:r>
            <a:r>
              <a:rPr lang="en-US" sz="2000" dirty="0" smtClean="0">
                <a:sym typeface="Wingdings" panose="05000000000000000000" pitchFamily="2" charset="2"/>
              </a:rPr>
              <a:t>:</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Splits the data into training and test subsets.</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Training set is used to build the model.</a:t>
            </a:r>
          </a:p>
          <a:p>
            <a:pPr marL="742950" lvl="1" indent="-285750" algn="just">
              <a:spcAft>
                <a:spcPts val="600"/>
              </a:spcAft>
              <a:buSzPts val="1100"/>
              <a:buFont typeface="Wingdings" panose="05000000000000000000" pitchFamily="2" charset="2"/>
              <a:buChar char="§"/>
            </a:pPr>
            <a:r>
              <a:rPr lang="en-US" sz="1800" dirty="0" smtClean="0">
                <a:sym typeface="Wingdings" panose="05000000000000000000" pitchFamily="2" charset="2"/>
              </a:rPr>
              <a:t>Test set is used to evaluate the model performance.</a:t>
            </a:r>
            <a:endParaRPr lang="en-US" sz="1800" dirty="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18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39612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US" sz="2000" dirty="0"/>
              <a:t>Steps: </a:t>
            </a:r>
            <a:endParaRPr lang="en-US" sz="400" dirty="0"/>
          </a:p>
          <a:p>
            <a:pPr marL="800100" lvl="1" indent="-342900" algn="just">
              <a:spcAft>
                <a:spcPts val="600"/>
              </a:spcAft>
              <a:buSzPts val="1100"/>
              <a:buFont typeface="+mj-lt"/>
              <a:buAutoNum type="arabicPeriod"/>
            </a:pPr>
            <a:r>
              <a:rPr lang="en-US" sz="1800" dirty="0"/>
              <a:t>Click on Classify  and select </a:t>
            </a:r>
            <a:r>
              <a:rPr lang="en-US" sz="1800" dirty="0" smtClean="0"/>
              <a:t>Percentage split with required training percentage under </a:t>
            </a:r>
            <a:r>
              <a:rPr lang="en-US" sz="1800" dirty="0"/>
              <a:t>Test options group.</a:t>
            </a:r>
          </a:p>
          <a:p>
            <a:pPr marL="800100" lvl="1" indent="-342900" algn="just">
              <a:spcAft>
                <a:spcPts val="600"/>
              </a:spcAft>
              <a:buSzPts val="1100"/>
              <a:buFont typeface="+mj-lt"/>
              <a:buAutoNum type="arabicPeriod"/>
            </a:pPr>
            <a:r>
              <a:rPr lang="en-US" sz="1800" dirty="0"/>
              <a:t>Select Choose </a:t>
            </a:r>
            <a:r>
              <a:rPr lang="en-US" sz="1800" dirty="0">
                <a:sym typeface="Wingdings" panose="05000000000000000000" pitchFamily="2" charset="2"/>
              </a:rPr>
              <a:t> classifiers  trees  J48. </a:t>
            </a:r>
          </a:p>
          <a:p>
            <a:pPr marL="800100" lvl="1" indent="-342900" algn="just">
              <a:spcAft>
                <a:spcPts val="600"/>
              </a:spcAft>
              <a:buSzPts val="1100"/>
              <a:buFont typeface="+mj-lt"/>
              <a:buAutoNum type="arabicPeriod"/>
            </a:pPr>
            <a:r>
              <a:rPr lang="en-US" sz="1800" dirty="0">
                <a:sym typeface="Wingdings" panose="05000000000000000000" pitchFamily="2" charset="2"/>
              </a:rPr>
              <a:t>Clock on Start.</a:t>
            </a:r>
          </a:p>
          <a:p>
            <a:pPr marL="800100" lvl="1" indent="-342900" algn="just">
              <a:spcAft>
                <a:spcPts val="600"/>
              </a:spcAft>
              <a:buSzPts val="1100"/>
              <a:buFont typeface="+mj-lt"/>
              <a:buAutoNum type="arabicPeriod"/>
            </a:pPr>
            <a:r>
              <a:rPr lang="en-US" sz="1800" dirty="0">
                <a:sym typeface="Wingdings" panose="05000000000000000000" pitchFamily="2" charset="2"/>
              </a:rPr>
              <a:t>Right click on model and click on Visualize tree.</a:t>
            </a:r>
            <a:endParaRPr lang="en-US" sz="1800" dirty="0"/>
          </a:p>
          <a:p>
            <a:pPr marL="0" lvl="0" indent="0" algn="just" rtl="0">
              <a:spcBef>
                <a:spcPts val="0"/>
              </a:spcBef>
              <a:spcAft>
                <a:spcPts val="600"/>
              </a:spcAft>
              <a:buClr>
                <a:schemeClr val="dk1"/>
              </a:buClr>
              <a:buSzPts val="1100"/>
              <a:buNone/>
            </a:pPr>
            <a:endParaRPr lang="en-US" sz="1800" dirty="0" smtClean="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5</a:t>
            </a:r>
            <a:endParaRPr lang="en-IN" dirty="0">
              <a:solidFill>
                <a:schemeClr val="bg1">
                  <a:lumMod val="75000"/>
                </a:schemeClr>
              </a:solidFill>
            </a:endParaRPr>
          </a:p>
        </p:txBody>
      </p:sp>
    </p:spTree>
    <p:extLst>
      <p:ext uri="{BB962C8B-B14F-4D97-AF65-F5344CB8AC3E}">
        <p14:creationId xmlns:p14="http://schemas.microsoft.com/office/powerpoint/2010/main" val="360636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grpSp>
        <p:nvGrpSpPr>
          <p:cNvPr id="4" name="Group 3"/>
          <p:cNvGrpSpPr/>
          <p:nvPr/>
        </p:nvGrpSpPr>
        <p:grpSpPr>
          <a:xfrm>
            <a:off x="316709" y="1154973"/>
            <a:ext cx="3812379" cy="3250406"/>
            <a:chOff x="366715" y="1074876"/>
            <a:chExt cx="4414696" cy="3632856"/>
          </a:xfrm>
        </p:grpSpPr>
        <p:pic>
          <p:nvPicPr>
            <p:cNvPr id="2" name="Picture 1"/>
            <p:cNvPicPr>
              <a:picLocks noChangeAspect="1"/>
            </p:cNvPicPr>
            <p:nvPr/>
          </p:nvPicPr>
          <p:blipFill>
            <a:blip r:embed="rId3"/>
            <a:stretch>
              <a:fillRect/>
            </a:stretch>
          </p:blipFill>
          <p:spPr>
            <a:xfrm>
              <a:off x="366715" y="1074876"/>
              <a:ext cx="4414696" cy="3632856"/>
            </a:xfrm>
            <a:prstGeom prst="rect">
              <a:avLst/>
            </a:prstGeom>
          </p:spPr>
        </p:pic>
        <p:sp>
          <p:nvSpPr>
            <p:cNvPr id="3" name="Rectangle 2"/>
            <p:cNvSpPr/>
            <p:nvPr/>
          </p:nvSpPr>
          <p:spPr>
            <a:xfrm>
              <a:off x="378619" y="1793081"/>
              <a:ext cx="2214562" cy="1500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p:cNvPicPr>
            <a:picLocks noChangeAspect="1"/>
          </p:cNvPicPr>
          <p:nvPr/>
        </p:nvPicPr>
        <p:blipFill>
          <a:blip r:embed="rId4"/>
          <a:stretch>
            <a:fillRect/>
          </a:stretch>
        </p:blipFill>
        <p:spPr>
          <a:xfrm>
            <a:off x="4318588" y="1154973"/>
            <a:ext cx="4697911" cy="3550444"/>
          </a:xfrm>
          <a:prstGeom prst="rect">
            <a:avLst/>
          </a:prstGeom>
        </p:spPr>
      </p:pic>
    </p:spTree>
    <p:extLst>
      <p:ext uri="{BB962C8B-B14F-4D97-AF65-F5344CB8AC3E}">
        <p14:creationId xmlns:p14="http://schemas.microsoft.com/office/powerpoint/2010/main" val="30671612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5.2: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sp>
        <p:nvSpPr>
          <p:cNvPr id="6" name="Rectangle 5"/>
          <p:cNvSpPr/>
          <p:nvPr/>
        </p:nvSpPr>
        <p:spPr>
          <a:xfrm>
            <a:off x="101486" y="1290652"/>
            <a:ext cx="4357689" cy="1831271"/>
          </a:xfrm>
          <a:prstGeom prst="rect">
            <a:avLst/>
          </a:prstGeom>
        </p:spPr>
        <p:txBody>
          <a:bodyPr wrap="square">
            <a:spAutoFit/>
          </a:bodyPr>
          <a:lstStyle/>
          <a:p>
            <a:pPr lvl="0" algn="just">
              <a:spcAft>
                <a:spcPts val="600"/>
              </a:spcAft>
              <a:buClr>
                <a:schemeClr val="dk1"/>
              </a:buClr>
              <a:buSzPts val="1100"/>
            </a:pPr>
            <a:r>
              <a:rPr lang="en-US" sz="1800" dirty="0"/>
              <a:t>Observations: </a:t>
            </a:r>
            <a:endParaRPr lang="en-US" sz="300" dirty="0"/>
          </a:p>
          <a:p>
            <a:pPr marL="457200" lvl="1" algn="just">
              <a:spcAft>
                <a:spcPts val="600"/>
              </a:spcAft>
              <a:buSzPts val="1100"/>
            </a:pPr>
            <a:r>
              <a:rPr lang="en-US" dirty="0"/>
              <a:t>Total number of instances:</a:t>
            </a:r>
          </a:p>
          <a:p>
            <a:pPr marL="457200" lvl="1" algn="just">
              <a:spcAft>
                <a:spcPts val="600"/>
              </a:spcAft>
              <a:buSzPts val="1100"/>
            </a:pPr>
            <a:r>
              <a:rPr lang="en-US" dirty="0"/>
              <a:t>Correctly classified instances:</a:t>
            </a:r>
          </a:p>
          <a:p>
            <a:pPr marL="457200" lvl="1" algn="just">
              <a:spcAft>
                <a:spcPts val="600"/>
              </a:spcAft>
              <a:buSzPts val="1100"/>
            </a:pPr>
            <a:r>
              <a:rPr lang="en-US" dirty="0"/>
              <a:t>Incorrectly classified instances:</a:t>
            </a:r>
          </a:p>
          <a:p>
            <a:pPr marL="457200" lvl="1" algn="just">
              <a:spcAft>
                <a:spcPts val="600"/>
              </a:spcAft>
              <a:buSzPts val="1100"/>
            </a:pPr>
            <a:r>
              <a:rPr lang="en-US" dirty="0"/>
              <a:t>Accuracy:</a:t>
            </a:r>
          </a:p>
          <a:p>
            <a:pPr marL="457200" lvl="1" algn="just">
              <a:spcAft>
                <a:spcPts val="600"/>
              </a:spcAft>
              <a:buSzPts val="1100"/>
            </a:pPr>
            <a:r>
              <a:rPr lang="en-US" dirty="0"/>
              <a:t>Calculation of Accuracy from Confusion Matrix:</a:t>
            </a:r>
          </a:p>
        </p:txBody>
      </p:sp>
      <p:pic>
        <p:nvPicPr>
          <p:cNvPr id="7" name="Picture 6"/>
          <p:cNvPicPr>
            <a:picLocks noChangeAspect="1"/>
          </p:cNvPicPr>
          <p:nvPr/>
        </p:nvPicPr>
        <p:blipFill>
          <a:blip r:embed="rId3"/>
          <a:stretch>
            <a:fillRect/>
          </a:stretch>
        </p:blipFill>
        <p:spPr>
          <a:xfrm>
            <a:off x="4819650" y="1024869"/>
            <a:ext cx="4222810" cy="3200400"/>
          </a:xfrm>
          <a:prstGeom prst="rect">
            <a:avLst/>
          </a:prstGeom>
        </p:spPr>
      </p:pic>
    </p:spTree>
    <p:extLst>
      <p:ext uri="{BB962C8B-B14F-4D97-AF65-F5344CB8AC3E}">
        <p14:creationId xmlns:p14="http://schemas.microsoft.com/office/powerpoint/2010/main" val="262006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2" name="TextBox 1"/>
          <p:cNvSpPr txBox="1"/>
          <p:nvPr/>
        </p:nvSpPr>
        <p:spPr>
          <a:xfrm>
            <a:off x="5729286" y="1173293"/>
            <a:ext cx="3172094" cy="307777"/>
          </a:xfrm>
          <a:prstGeom prst="rect">
            <a:avLst/>
          </a:prstGeom>
          <a:noFill/>
        </p:spPr>
        <p:txBody>
          <a:bodyPr wrap="square" rtlCol="0">
            <a:spAutoFit/>
          </a:bodyPr>
          <a:lstStyle/>
          <a:p>
            <a:r>
              <a:rPr lang="en-US" dirty="0" err="1" smtClean="0"/>
              <a:t>Weka</a:t>
            </a:r>
            <a:r>
              <a:rPr lang="en-US" dirty="0" smtClean="0"/>
              <a:t> GUI Chooser - Applications</a:t>
            </a:r>
            <a:endParaRPr lang="en-IN" dirty="0"/>
          </a:p>
        </p:txBody>
      </p:sp>
      <p:pic>
        <p:nvPicPr>
          <p:cNvPr id="6"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5729286" y="1579080"/>
            <a:ext cx="2743200" cy="1828800"/>
          </a:xfrm>
          <a:prstGeom prst="rect">
            <a:avLst/>
          </a:prstGeom>
          <a:noFill/>
          <a:ln w="28575" cap="flat" cmpd="sng">
            <a:solidFill>
              <a:schemeClr val="accent1"/>
            </a:solidFill>
            <a:prstDash val="solid"/>
            <a:round/>
            <a:headEnd type="none" w="sm" len="sm"/>
            <a:tailEnd type="none" w="sm" len="sm"/>
          </a:ln>
        </p:spPr>
      </p:pic>
      <p:sp>
        <p:nvSpPr>
          <p:cNvPr id="8" name="Google Shape;566;p68"/>
          <p:cNvSpPr txBox="1">
            <a:spLocks noGrp="1"/>
          </p:cNvSpPr>
          <p:nvPr>
            <p:ph type="subTitle" idx="1"/>
          </p:nvPr>
        </p:nvSpPr>
        <p:spPr>
          <a:xfrm>
            <a:off x="563881" y="772781"/>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US" sz="1600" dirty="0" smtClean="0"/>
              <a:t>Explorer: </a:t>
            </a:r>
            <a:r>
              <a:rPr lang="en-US" sz="1600" dirty="0"/>
              <a:t>G</a:t>
            </a:r>
            <a:r>
              <a:rPr lang="en-US" sz="1600" dirty="0" smtClean="0"/>
              <a:t>ives </a:t>
            </a:r>
            <a:r>
              <a:rPr lang="en-US" sz="1600" dirty="0"/>
              <a:t>access to </a:t>
            </a:r>
            <a:r>
              <a:rPr lang="en-US" sz="1600" dirty="0" smtClean="0"/>
              <a:t>all </a:t>
            </a:r>
            <a:r>
              <a:rPr lang="en-US" sz="1600" dirty="0" err="1" smtClean="0"/>
              <a:t>Weka’s</a:t>
            </a:r>
            <a:r>
              <a:rPr lang="en-US" sz="1600" dirty="0" smtClean="0"/>
              <a:t>  facilities </a:t>
            </a:r>
            <a:r>
              <a:rPr lang="en-US" sz="1600" dirty="0"/>
              <a:t>using menu selection and form filling</a:t>
            </a:r>
            <a:r>
              <a:rPr lang="en-US" sz="1600" dirty="0" smtClean="0"/>
              <a:t>.</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Experimenter: Compares a variety of learning techniques interactively.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err="1" smtClean="0"/>
              <a:t>KnowledgeFlow</a:t>
            </a:r>
            <a:r>
              <a:rPr lang="en-US" sz="1600" dirty="0" smtClean="0"/>
              <a:t>: </a:t>
            </a:r>
            <a:r>
              <a:rPr lang="en-US" sz="1600" dirty="0"/>
              <a:t>A</a:t>
            </a:r>
            <a:r>
              <a:rPr lang="en-US" sz="1600" dirty="0" smtClean="0"/>
              <a:t>llows us </a:t>
            </a:r>
            <a:r>
              <a:rPr lang="en-US" sz="1600" dirty="0"/>
              <a:t>to design configurations for streamed data </a:t>
            </a:r>
            <a:r>
              <a:rPr lang="en-US" sz="1600" dirty="0" smtClean="0"/>
              <a:t>processing. (Explorer holds everything in main memory).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Workbench: Combines Explorer, </a:t>
            </a:r>
            <a:r>
              <a:rPr lang="en-US" sz="1600" dirty="0" err="1" smtClean="0"/>
              <a:t>Expermenter</a:t>
            </a:r>
            <a:r>
              <a:rPr lang="en-US" sz="1600" dirty="0" smtClean="0"/>
              <a:t> and </a:t>
            </a:r>
            <a:r>
              <a:rPr lang="en-US" sz="1600" dirty="0" err="1" smtClean="0"/>
              <a:t>Knowledgeflow</a:t>
            </a:r>
            <a:r>
              <a:rPr lang="en-US" sz="1600" dirty="0" smtClean="0"/>
              <a:t> into one application.</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Simple CLI: Simple Command Line Interface.</a:t>
            </a:r>
          </a:p>
          <a:p>
            <a:pPr marL="0" indent="0" algn="just"/>
            <a:endParaRPr lang="en-US" sz="1600" dirty="0"/>
          </a:p>
          <a:p>
            <a:pPr marL="285750" indent="-285750" algn="just">
              <a:buFont typeface="Wingdings" panose="05000000000000000000" pitchFamily="2" charset="2"/>
              <a:buChar char="q"/>
            </a:pPr>
            <a:endParaRPr lang="en" sz="1600" dirty="0" smtClean="0"/>
          </a:p>
          <a:p>
            <a:pPr marL="285750" lvl="0" indent="-285750" algn="just" rtl="0">
              <a:spcBef>
                <a:spcPts val="0"/>
              </a:spcBef>
              <a:spcAft>
                <a:spcPts val="0"/>
              </a:spcAft>
              <a:buFont typeface="Wingdings" panose="05000000000000000000" pitchFamily="2" charset="2"/>
              <a:buChar char="q"/>
            </a:pPr>
            <a:endParaRPr sz="1600" dirty="0"/>
          </a:p>
        </p:txBody>
      </p:sp>
    </p:spTree>
    <p:extLst>
      <p:ext uri="{BB962C8B-B14F-4D97-AF65-F5344CB8AC3E}">
        <p14:creationId xmlns:p14="http://schemas.microsoft.com/office/powerpoint/2010/main" val="11552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5.3: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036842"/>
            <a:ext cx="7717500" cy="368849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a:t>
            </a:r>
          </a:p>
          <a:p>
            <a:pPr marL="857250" lvl="1" indent="-400050" algn="just">
              <a:spcAft>
                <a:spcPts val="600"/>
              </a:spcAft>
              <a:buSzPts val="1100"/>
              <a:buFont typeface="+mj-lt"/>
              <a:buAutoNum type="romanLcPeriod"/>
            </a:pPr>
            <a:r>
              <a:rPr lang="en-US" sz="1600" dirty="0" smtClean="0"/>
              <a:t>Create an ARFF file with unlabeled (with ? In the place of class label) instances.</a:t>
            </a:r>
          </a:p>
          <a:p>
            <a:pPr marL="857250" lvl="1" indent="-400050" algn="just">
              <a:spcAft>
                <a:spcPts val="600"/>
              </a:spcAft>
              <a:buSzPts val="1100"/>
              <a:buFont typeface="+mj-lt"/>
              <a:buAutoNum type="romanLcPeriod"/>
            </a:pPr>
            <a:r>
              <a:rPr lang="en-US" sz="1600" dirty="0"/>
              <a:t>On the “Classify” tab, select the “Supplied test set” option in the “Test options” pane</a:t>
            </a:r>
            <a:r>
              <a:rPr lang="en-US" sz="1600" dirty="0" smtClean="0"/>
              <a:t>.</a:t>
            </a:r>
          </a:p>
          <a:p>
            <a:pPr marL="857250" lvl="1" indent="-400050" algn="just">
              <a:spcAft>
                <a:spcPts val="600"/>
              </a:spcAft>
              <a:buSzPts val="1100"/>
              <a:buFont typeface="+mj-lt"/>
              <a:buAutoNum type="romanLcPeriod"/>
            </a:pPr>
            <a:r>
              <a:rPr lang="en-US" sz="1600" dirty="0" smtClean="0"/>
              <a:t>Click </a:t>
            </a:r>
            <a:r>
              <a:rPr lang="en-US" sz="1600" dirty="0"/>
              <a:t>the “Set” button, click the “Open file” button on the options window and select the </a:t>
            </a:r>
            <a:r>
              <a:rPr lang="en-US" sz="1600" dirty="0" smtClean="0"/>
              <a:t>new dataset.</a:t>
            </a:r>
          </a:p>
          <a:p>
            <a:pPr marL="857250" lvl="1" indent="-400050" algn="just">
              <a:spcAft>
                <a:spcPts val="600"/>
              </a:spcAft>
              <a:buSzPts val="1100"/>
              <a:buFont typeface="+mj-lt"/>
              <a:buAutoNum type="romanLcPeriod"/>
            </a:pPr>
            <a:r>
              <a:rPr lang="en-US" sz="1600" dirty="0"/>
              <a:t>Click the “More options…” </a:t>
            </a:r>
            <a:r>
              <a:rPr lang="en-US" sz="1600" dirty="0" smtClean="0"/>
              <a:t>button and for </a:t>
            </a:r>
            <a:r>
              <a:rPr lang="en-US" sz="1600" dirty="0"/>
              <a:t>the “Output predictions” option click the “Choose” button and select “</a:t>
            </a:r>
            <a:r>
              <a:rPr lang="en-US" sz="1600" dirty="0" err="1"/>
              <a:t>PlainText</a:t>
            </a:r>
            <a:r>
              <a:rPr lang="en-US" sz="1600" dirty="0"/>
              <a:t>”.</a:t>
            </a:r>
            <a:r>
              <a:rPr lang="en-US" sz="1600" dirty="0" smtClean="0"/>
              <a:t> </a:t>
            </a:r>
          </a:p>
          <a:p>
            <a:pPr marL="857250" lvl="1" indent="-400050" algn="just">
              <a:spcAft>
                <a:spcPts val="600"/>
              </a:spcAft>
              <a:buSzPts val="1100"/>
              <a:buFont typeface="+mj-lt"/>
              <a:buAutoNum type="romanLcPeriod"/>
            </a:pPr>
            <a:r>
              <a:rPr lang="en-US" sz="1600" dirty="0"/>
              <a:t>Right click on the </a:t>
            </a:r>
            <a:r>
              <a:rPr lang="en-US" sz="1600" dirty="0" smtClean="0"/>
              <a:t>model </a:t>
            </a:r>
            <a:r>
              <a:rPr lang="en-US" sz="1600" dirty="0"/>
              <a:t>in the “Results list” </a:t>
            </a:r>
            <a:r>
              <a:rPr lang="en-US" sz="1600" dirty="0" smtClean="0"/>
              <a:t>pane and </a:t>
            </a:r>
            <a:r>
              <a:rPr lang="en-US" sz="1600" dirty="0"/>
              <a:t>Select “Re-evaluate model on current test set</a:t>
            </a:r>
            <a:r>
              <a:rPr lang="en-US" sz="1600" dirty="0" smtClean="0"/>
              <a:t>”.</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spTree>
    <p:extLst>
      <p:ext uri="{BB962C8B-B14F-4D97-AF65-F5344CB8AC3E}">
        <p14:creationId xmlns:p14="http://schemas.microsoft.com/office/powerpoint/2010/main" val="257271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5.3: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sp>
        <p:nvSpPr>
          <p:cNvPr id="4" name="Rectangle 3"/>
          <p:cNvSpPr/>
          <p:nvPr/>
        </p:nvSpPr>
        <p:spPr>
          <a:xfrm>
            <a:off x="0" y="1154973"/>
            <a:ext cx="6015039"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dirty="0">
                <a:latin typeface="Courier New" panose="02070309020205020404" pitchFamily="49" charset="0"/>
              </a:rPr>
              <a:t>@relation iris1</a:t>
            </a:r>
          </a:p>
          <a:p>
            <a:endParaRPr lang="en-US" sz="1200" dirty="0">
              <a:latin typeface="Courier New" panose="02070309020205020404" pitchFamily="49" charset="0"/>
            </a:endParaRPr>
          </a:p>
          <a:p>
            <a:r>
              <a:rPr lang="en-US" sz="1200" dirty="0">
                <a:latin typeface="Courier New" panose="02070309020205020404" pitchFamily="49" charset="0"/>
              </a:rPr>
              <a:t>@attribute sepallength numeric</a:t>
            </a:r>
          </a:p>
          <a:p>
            <a:r>
              <a:rPr lang="en-US" sz="1200" dirty="0">
                <a:latin typeface="Courier New" panose="02070309020205020404" pitchFamily="49" charset="0"/>
              </a:rPr>
              <a:t>@attribute sepalwidth numeric</a:t>
            </a:r>
          </a:p>
          <a:p>
            <a:r>
              <a:rPr lang="en-US" sz="1200" dirty="0">
                <a:latin typeface="Courier New" panose="02070309020205020404" pitchFamily="49" charset="0"/>
              </a:rPr>
              <a:t>@attribute petallength numeric</a:t>
            </a:r>
          </a:p>
          <a:p>
            <a:r>
              <a:rPr lang="en-US" sz="1200" dirty="0">
                <a:latin typeface="Courier New" panose="02070309020205020404" pitchFamily="49" charset="0"/>
              </a:rPr>
              <a:t>@attribute </a:t>
            </a:r>
            <a:r>
              <a:rPr lang="en-US" sz="1200" dirty="0" smtClean="0">
                <a:latin typeface="Courier New" panose="02070309020205020404" pitchFamily="49" charset="0"/>
              </a:rPr>
              <a:t>petalwidth numeric</a:t>
            </a:r>
            <a:endParaRPr lang="en-US" sz="1200" dirty="0">
              <a:latin typeface="Courier New" panose="02070309020205020404" pitchFamily="49" charset="0"/>
            </a:endParaRPr>
          </a:p>
          <a:p>
            <a:r>
              <a:rPr lang="en-US" sz="1200" dirty="0">
                <a:latin typeface="Courier New" panose="02070309020205020404" pitchFamily="49" charset="0"/>
              </a:rPr>
              <a:t>@attribute class {</a:t>
            </a:r>
            <a:r>
              <a:rPr lang="en-US" sz="1200" dirty="0" smtClean="0">
                <a:latin typeface="Courier New" panose="02070309020205020404" pitchFamily="49" charset="0"/>
              </a:rPr>
              <a:t>Iris-</a:t>
            </a:r>
            <a:r>
              <a:rPr lang="en-US" sz="1200" dirty="0" err="1" smtClean="0">
                <a:latin typeface="Courier New" panose="02070309020205020404" pitchFamily="49" charset="0"/>
              </a:rPr>
              <a:t>setosa,Iris</a:t>
            </a:r>
            <a:r>
              <a:rPr lang="en-US" sz="1200" dirty="0" smtClean="0">
                <a:latin typeface="Courier New" panose="02070309020205020404" pitchFamily="49" charset="0"/>
              </a:rPr>
              <a:t>-</a:t>
            </a:r>
            <a:r>
              <a:rPr lang="en-US" sz="1200" dirty="0" err="1" smtClean="0">
                <a:latin typeface="Courier New" panose="02070309020205020404" pitchFamily="49" charset="0"/>
              </a:rPr>
              <a:t>versicolor,Iris-virginica</a:t>
            </a:r>
            <a:r>
              <a:rPr lang="en-US" sz="1200" dirty="0">
                <a:latin typeface="Courier New" panose="02070309020205020404" pitchFamily="49" charset="0"/>
              </a:rPr>
              <a:t>}</a:t>
            </a:r>
          </a:p>
          <a:p>
            <a:endParaRPr lang="en-US" sz="1200" dirty="0">
              <a:latin typeface="Courier New" panose="02070309020205020404" pitchFamily="49" charset="0"/>
            </a:endParaRPr>
          </a:p>
          <a:p>
            <a:r>
              <a:rPr lang="en-US" sz="1200" dirty="0">
                <a:latin typeface="Courier New" panose="02070309020205020404" pitchFamily="49" charset="0"/>
              </a:rPr>
              <a:t>@data</a:t>
            </a:r>
          </a:p>
          <a:p>
            <a:r>
              <a:rPr lang="en-US" sz="1200" dirty="0">
                <a:latin typeface="Courier New" panose="02070309020205020404" pitchFamily="49" charset="0"/>
              </a:rPr>
              <a:t>4.5,3.0,4.1,1.0,?</a:t>
            </a:r>
          </a:p>
          <a:p>
            <a:r>
              <a:rPr lang="en-US" sz="1200" dirty="0">
                <a:latin typeface="Courier New" panose="02070309020205020404" pitchFamily="49" charset="0"/>
              </a:rPr>
              <a:t>5.6,4.2,6.4,2.5,?</a:t>
            </a:r>
          </a:p>
          <a:p>
            <a:r>
              <a:rPr lang="en-US" sz="1200" dirty="0">
                <a:latin typeface="Courier New" panose="02070309020205020404" pitchFamily="49" charset="0"/>
              </a:rPr>
              <a:t>7.8,4.4,1.5,2.2,?</a:t>
            </a:r>
          </a:p>
        </p:txBody>
      </p:sp>
      <p:pic>
        <p:nvPicPr>
          <p:cNvPr id="3" name="Picture 2"/>
          <p:cNvPicPr>
            <a:picLocks noChangeAspect="1"/>
          </p:cNvPicPr>
          <p:nvPr/>
        </p:nvPicPr>
        <p:blipFill>
          <a:blip r:embed="rId3"/>
          <a:stretch>
            <a:fillRect/>
          </a:stretch>
        </p:blipFill>
        <p:spPr>
          <a:xfrm>
            <a:off x="4764881" y="2558271"/>
            <a:ext cx="4323079" cy="2585230"/>
          </a:xfrm>
          <a:prstGeom prst="rect">
            <a:avLst/>
          </a:prstGeom>
        </p:spPr>
      </p:pic>
    </p:spTree>
    <p:extLst>
      <p:ext uri="{BB962C8B-B14F-4D97-AF65-F5344CB8AC3E}">
        <p14:creationId xmlns:p14="http://schemas.microsoft.com/office/powerpoint/2010/main" val="292561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5.3: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5</a:t>
            </a:r>
            <a:endParaRPr lang="en-IN" dirty="0">
              <a:solidFill>
                <a:schemeClr val="bg1">
                  <a:lumMod val="75000"/>
                </a:schemeClr>
              </a:solidFill>
            </a:endParaRPr>
          </a:p>
        </p:txBody>
      </p:sp>
      <p:sp>
        <p:nvSpPr>
          <p:cNvPr id="6" name="TextBox 5"/>
          <p:cNvSpPr txBox="1"/>
          <p:nvPr/>
        </p:nvSpPr>
        <p:spPr>
          <a:xfrm>
            <a:off x="1364456" y="1082019"/>
            <a:ext cx="1591271" cy="307777"/>
          </a:xfrm>
          <a:prstGeom prst="rect">
            <a:avLst/>
          </a:prstGeom>
          <a:noFill/>
        </p:spPr>
        <p:txBody>
          <a:bodyPr wrap="square" rtlCol="0">
            <a:spAutoFit/>
          </a:bodyPr>
          <a:lstStyle/>
          <a:p>
            <a:r>
              <a:rPr lang="en-US" dirty="0" smtClean="0"/>
              <a:t>Observations:</a:t>
            </a:r>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875744079"/>
              </p:ext>
            </p:extLst>
          </p:nvPr>
        </p:nvGraphicFramePr>
        <p:xfrm>
          <a:off x="1443039" y="1412180"/>
          <a:ext cx="3552823" cy="3022600"/>
        </p:xfrm>
        <a:graphic>
          <a:graphicData uri="http://schemas.openxmlformats.org/drawingml/2006/table">
            <a:tbl>
              <a:tblPr firstRow="1" bandRow="1">
                <a:tableStyleId>{E3426B28-8646-44D9-9C52-A988CB586E4B}</a:tableStyleId>
              </a:tblPr>
              <a:tblGrid>
                <a:gridCol w="1450180"/>
                <a:gridCol w="2102643"/>
              </a:tblGrid>
              <a:tr h="370840">
                <a:tc>
                  <a:txBody>
                    <a:bodyPr/>
                    <a:lstStyle/>
                    <a:p>
                      <a:pPr algn="ctr"/>
                      <a:r>
                        <a:rPr lang="en-US" dirty="0" smtClean="0"/>
                        <a:t>Instance No.</a:t>
                      </a:r>
                      <a:endParaRPr lang="en-IN" dirty="0"/>
                    </a:p>
                  </a:txBody>
                  <a:tcPr/>
                </a:tc>
                <a:tc>
                  <a:txBody>
                    <a:bodyPr/>
                    <a:lstStyle/>
                    <a:p>
                      <a:pPr algn="ctr"/>
                      <a:r>
                        <a:rPr lang="en-US" dirty="0" smtClean="0"/>
                        <a:t>Predicted class</a:t>
                      </a:r>
                      <a:endParaRPr lang="en-IN" dirty="0"/>
                    </a:p>
                  </a:txBody>
                  <a:tcPr/>
                </a:tc>
              </a:tr>
              <a:tr h="37084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r>
            </a:tbl>
          </a:graphicData>
        </a:graphic>
      </p:graphicFrame>
    </p:spTree>
    <p:extLst>
      <p:ext uri="{BB962C8B-B14F-4D97-AF65-F5344CB8AC3E}">
        <p14:creationId xmlns:p14="http://schemas.microsoft.com/office/powerpoint/2010/main" val="40391847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Classification Using J48 Algorithm With Cross-validation</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6</a:t>
            </a:r>
            <a:endParaRPr sz="3200" dirty="0"/>
          </a:p>
        </p:txBody>
      </p:sp>
    </p:spTree>
    <p:extLst>
      <p:ext uri="{BB962C8B-B14F-4D97-AF65-F5344CB8AC3E}">
        <p14:creationId xmlns:p14="http://schemas.microsoft.com/office/powerpoint/2010/main" val="6396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SttudentResults.arff dataset and load it into Weka</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Make predictions on new data.</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Build a classification model using J48 algorithm with k-fold cross validation.</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spTree>
    <p:extLst>
      <p:ext uri="{BB962C8B-B14F-4D97-AF65-F5344CB8AC3E}">
        <p14:creationId xmlns:p14="http://schemas.microsoft.com/office/powerpoint/2010/main" val="256072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6.1: </a:t>
            </a:r>
            <a:r>
              <a:rPr lang="en-US" sz="2400" dirty="0" smtClean="0">
                <a:solidFill>
                  <a:schemeClr val="bg1">
                    <a:lumMod val="75000"/>
                  </a:schemeClr>
                </a:solidFill>
              </a:rPr>
              <a:t>Create </a:t>
            </a:r>
            <a:r>
              <a:rPr lang="en-US" sz="2400" dirty="0" err="1" smtClean="0">
                <a:solidFill>
                  <a:schemeClr val="bg1">
                    <a:lumMod val="75000"/>
                  </a:schemeClr>
                </a:solidFill>
              </a:rPr>
              <a:t>StudentResults.arff</a:t>
            </a:r>
            <a:r>
              <a:rPr lang="en-US" sz="2400" dirty="0" smtClean="0">
                <a:solidFill>
                  <a:schemeClr val="bg1">
                    <a:lumMod val="75000"/>
                  </a:schemeClr>
                </a:solidFill>
              </a:rPr>
              <a:t> dataset and load it.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Create </a:t>
            </a:r>
            <a:r>
              <a:rPr lang="en-US" sz="2000" dirty="0" err="1" smtClean="0"/>
              <a:t>StudentResults.arff</a:t>
            </a:r>
            <a:r>
              <a:rPr lang="en-US" sz="2000" dirty="0" smtClean="0"/>
              <a:t> with following attributes and load it into </a:t>
            </a:r>
            <a:r>
              <a:rPr lang="en-US" sz="2000" dirty="0" err="1" smtClean="0"/>
              <a:t>Weka</a:t>
            </a:r>
            <a:r>
              <a:rPr lang="en-US" sz="2000" dirty="0" smtClean="0"/>
              <a:t>.</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graphicFrame>
        <p:nvGraphicFramePr>
          <p:cNvPr id="2" name="Table 1"/>
          <p:cNvGraphicFramePr>
            <a:graphicFrameLocks noGrp="1"/>
          </p:cNvGraphicFramePr>
          <p:nvPr>
            <p:extLst/>
          </p:nvPr>
        </p:nvGraphicFramePr>
        <p:xfrm>
          <a:off x="3586163" y="1823522"/>
          <a:ext cx="5343525" cy="3008380"/>
        </p:xfrm>
        <a:graphic>
          <a:graphicData uri="http://schemas.openxmlformats.org/drawingml/2006/table">
            <a:tbl>
              <a:tblPr firstRow="1" bandRow="1">
                <a:tableStyleId>{793D81CF-94F2-401A-BA57-92F5A7B2D0C5}</a:tableStyleId>
              </a:tblPr>
              <a:tblGrid>
                <a:gridCol w="2428877"/>
                <a:gridCol w="2914648"/>
              </a:tblGrid>
              <a:tr h="246475">
                <a:tc>
                  <a:txBody>
                    <a:bodyPr/>
                    <a:lstStyle/>
                    <a:p>
                      <a:pPr algn="ctr"/>
                      <a:r>
                        <a:rPr lang="en-US" sz="1100" dirty="0" smtClean="0"/>
                        <a:t>Attribute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Type</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SSC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Nominal</a:t>
                      </a:r>
                      <a:r>
                        <a:rPr lang="en-US" sz="1100" baseline="0" dirty="0" smtClean="0"/>
                        <a:t> with states First, Second, Third.</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Inter</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Nominal</a:t>
                      </a:r>
                      <a:r>
                        <a:rPr lang="en-US" sz="1100" baseline="0" dirty="0" smtClean="0"/>
                        <a:t> with states First, Second, Third.</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Marks1</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Numeric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6450">
                <a:tc>
                  <a:txBody>
                    <a:bodyPr/>
                    <a:lstStyle/>
                    <a:p>
                      <a:pPr algn="ctr"/>
                      <a:r>
                        <a:rPr lang="en-US" sz="1100" dirty="0" smtClean="0"/>
                        <a:t>Marks2</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Numeric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a:txBody>
                    <a:bodyPr/>
                    <a:lstStyle/>
                    <a:p>
                      <a:pPr algn="ctr"/>
                      <a:r>
                        <a:rPr lang="en-US" sz="1100" dirty="0" smtClean="0"/>
                        <a:t>Marks3</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Numeric</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1750">
                <a:tc>
                  <a:txBody>
                    <a:bodyPr/>
                    <a:lstStyle/>
                    <a:p>
                      <a:pPr algn="ctr"/>
                      <a:r>
                        <a:rPr lang="en-US" sz="1100" dirty="0" smtClean="0"/>
                        <a:t>Result</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mj-lt"/>
                        <a:buNone/>
                      </a:pPr>
                      <a:r>
                        <a:rPr lang="en-US" sz="1100" dirty="0" smtClean="0"/>
                        <a:t>Nominal with states Pass &amp; Fail</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03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6.1: </a:t>
            </a:r>
            <a:r>
              <a:rPr lang="en-US" sz="2400" dirty="0" smtClean="0">
                <a:solidFill>
                  <a:schemeClr val="bg1">
                    <a:lumMod val="75000"/>
                  </a:schemeClr>
                </a:solidFill>
              </a:rPr>
              <a:t>Create </a:t>
            </a:r>
            <a:r>
              <a:rPr lang="en-US" sz="2400" dirty="0" err="1" smtClean="0">
                <a:solidFill>
                  <a:schemeClr val="bg1">
                    <a:lumMod val="75000"/>
                  </a:schemeClr>
                </a:solidFill>
              </a:rPr>
              <a:t>StudentResults.arff</a:t>
            </a:r>
            <a:r>
              <a:rPr lang="en-US" sz="2400" dirty="0" smtClean="0">
                <a:solidFill>
                  <a:schemeClr val="bg1">
                    <a:lumMod val="75000"/>
                  </a:schemeClr>
                </a:solidFill>
              </a:rPr>
              <a:t> dataset and load it.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Create </a:t>
            </a:r>
            <a:r>
              <a:rPr lang="en-US" sz="2000" dirty="0" err="1" smtClean="0"/>
              <a:t>StudentResults.arff</a:t>
            </a:r>
            <a:r>
              <a:rPr lang="en-US" sz="2000" dirty="0" smtClean="0"/>
              <a:t> with following attributes and load it into </a:t>
            </a:r>
            <a:r>
              <a:rPr lang="en-US" sz="2000" dirty="0" err="1" smtClean="0"/>
              <a:t>Weka</a:t>
            </a:r>
            <a:r>
              <a:rPr lang="en-US" sz="2000" dirty="0" smtClean="0"/>
              <a:t>…</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
        <p:nvSpPr>
          <p:cNvPr id="3" name="Rectangle 2"/>
          <p:cNvSpPr/>
          <p:nvPr/>
        </p:nvSpPr>
        <p:spPr>
          <a:xfrm>
            <a:off x="971550" y="1865680"/>
            <a:ext cx="2728912" cy="32778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sz="900" dirty="0">
                <a:latin typeface="Courier New" panose="02070309020205020404" pitchFamily="49" charset="0"/>
              </a:rPr>
              <a:t>@relation StudentRelation</a:t>
            </a:r>
          </a:p>
          <a:p>
            <a:r>
              <a:rPr lang="en-IN" sz="900" dirty="0" smtClean="0">
                <a:latin typeface="Courier New" panose="02070309020205020404" pitchFamily="49" charset="0"/>
              </a:rPr>
              <a:t>@</a:t>
            </a:r>
            <a:r>
              <a:rPr lang="en-IN" sz="900" dirty="0">
                <a:latin typeface="Courier New" panose="02070309020205020404" pitchFamily="49" charset="0"/>
              </a:rPr>
              <a:t>attribute SSC {first,second,third}</a:t>
            </a:r>
          </a:p>
          <a:p>
            <a:r>
              <a:rPr lang="en-IN" sz="900" dirty="0">
                <a:latin typeface="Courier New" panose="02070309020205020404" pitchFamily="49" charset="0"/>
              </a:rPr>
              <a:t>@attribute Inter {first,second,third}</a:t>
            </a:r>
          </a:p>
          <a:p>
            <a:r>
              <a:rPr lang="en-IN" sz="900" dirty="0">
                <a:latin typeface="Courier New" panose="02070309020205020404" pitchFamily="49" charset="0"/>
              </a:rPr>
              <a:t>@attribute marks1 numeric</a:t>
            </a:r>
          </a:p>
          <a:p>
            <a:r>
              <a:rPr lang="en-IN" sz="900" dirty="0">
                <a:latin typeface="Courier New" panose="02070309020205020404" pitchFamily="49" charset="0"/>
              </a:rPr>
              <a:t>@attribute marks2 numeric</a:t>
            </a:r>
          </a:p>
          <a:p>
            <a:r>
              <a:rPr lang="en-IN" sz="900" dirty="0">
                <a:latin typeface="Courier New" panose="02070309020205020404" pitchFamily="49" charset="0"/>
              </a:rPr>
              <a:t>@attribute marks3 numeric</a:t>
            </a:r>
          </a:p>
          <a:p>
            <a:r>
              <a:rPr lang="en-IN" sz="900" dirty="0">
                <a:latin typeface="Courier New" panose="02070309020205020404" pitchFamily="49" charset="0"/>
              </a:rPr>
              <a:t>@attribute Result {pass, fail}</a:t>
            </a:r>
          </a:p>
          <a:p>
            <a:r>
              <a:rPr lang="en-IN" sz="900" dirty="0" smtClean="0">
                <a:latin typeface="Courier New" panose="02070309020205020404" pitchFamily="49" charset="0"/>
              </a:rPr>
              <a:t>@</a:t>
            </a:r>
            <a:r>
              <a:rPr lang="en-IN" sz="900" dirty="0">
                <a:latin typeface="Courier New" panose="02070309020205020404" pitchFamily="49" charset="0"/>
              </a:rPr>
              <a:t>data</a:t>
            </a:r>
          </a:p>
          <a:p>
            <a:r>
              <a:rPr lang="en-IN" sz="900" dirty="0">
                <a:latin typeface="Courier New" panose="02070309020205020404" pitchFamily="49" charset="0"/>
              </a:rPr>
              <a:t>first,second,55,57,62,pass</a:t>
            </a:r>
          </a:p>
          <a:p>
            <a:r>
              <a:rPr lang="en-IN" sz="900" dirty="0">
                <a:latin typeface="Courier New" panose="02070309020205020404" pitchFamily="49" charset="0"/>
              </a:rPr>
              <a:t>first,first,63,63,55,pass</a:t>
            </a:r>
          </a:p>
          <a:p>
            <a:r>
              <a:rPr lang="en-IN" sz="900" dirty="0">
                <a:latin typeface="Courier New" panose="02070309020205020404" pitchFamily="49" charset="0"/>
              </a:rPr>
              <a:t>first,first,65,67,66,pass</a:t>
            </a:r>
          </a:p>
          <a:p>
            <a:r>
              <a:rPr lang="en-IN" sz="900" dirty="0">
                <a:latin typeface="Courier New" panose="02070309020205020404" pitchFamily="49" charset="0"/>
              </a:rPr>
              <a:t>first,first,76,77,82,pass</a:t>
            </a:r>
          </a:p>
          <a:p>
            <a:r>
              <a:rPr lang="en-IN" sz="900" dirty="0">
                <a:latin typeface="Courier New" panose="02070309020205020404" pitchFamily="49" charset="0"/>
              </a:rPr>
              <a:t>second,third,32,43,23,fail</a:t>
            </a:r>
          </a:p>
          <a:p>
            <a:r>
              <a:rPr lang="en-IN" sz="900" dirty="0">
                <a:latin typeface="Courier New" panose="02070309020205020404" pitchFamily="49" charset="0"/>
              </a:rPr>
              <a:t>first,first,67,76,57,pass</a:t>
            </a:r>
          </a:p>
          <a:p>
            <a:r>
              <a:rPr lang="en-IN" sz="900" dirty="0">
                <a:latin typeface="Courier New" panose="02070309020205020404" pitchFamily="49" charset="0"/>
              </a:rPr>
              <a:t>second,second,56,54,45,pass</a:t>
            </a:r>
          </a:p>
          <a:p>
            <a:r>
              <a:rPr lang="en-IN" sz="900" dirty="0">
                <a:latin typeface="Courier New" panose="02070309020205020404" pitchFamily="49" charset="0"/>
              </a:rPr>
              <a:t>second,second,56,65,57,pass</a:t>
            </a:r>
          </a:p>
          <a:p>
            <a:r>
              <a:rPr lang="en-IN" sz="900" dirty="0">
                <a:latin typeface="Courier New" panose="02070309020205020404" pitchFamily="49" charset="0"/>
              </a:rPr>
              <a:t>third,third,34,23,12,fail</a:t>
            </a:r>
          </a:p>
          <a:p>
            <a:r>
              <a:rPr lang="en-IN" sz="900" dirty="0">
                <a:latin typeface="Courier New" panose="02070309020205020404" pitchFamily="49" charset="0"/>
              </a:rPr>
              <a:t>second,third,23,34,23,fail</a:t>
            </a:r>
          </a:p>
          <a:p>
            <a:r>
              <a:rPr lang="en-IN" sz="900" dirty="0">
                <a:latin typeface="Courier New" panose="02070309020205020404" pitchFamily="49" charset="0"/>
              </a:rPr>
              <a:t>second,first,65,64,56,pass</a:t>
            </a:r>
          </a:p>
          <a:p>
            <a:r>
              <a:rPr lang="en-IN" sz="900" dirty="0">
                <a:latin typeface="Courier New" panose="02070309020205020404" pitchFamily="49" charset="0"/>
              </a:rPr>
              <a:t>first,first,65,66,67,pass</a:t>
            </a:r>
          </a:p>
          <a:p>
            <a:r>
              <a:rPr lang="en-IN" sz="900" dirty="0">
                <a:latin typeface="Courier New" panose="02070309020205020404" pitchFamily="49" charset="0"/>
              </a:rPr>
              <a:t>third,third,45,32,23,fail</a:t>
            </a:r>
          </a:p>
          <a:p>
            <a:r>
              <a:rPr lang="en-IN" sz="900" dirty="0">
                <a:latin typeface="Courier New" panose="02070309020205020404" pitchFamily="49" charset="0"/>
              </a:rPr>
              <a:t>first,first,56,63,73,pass</a:t>
            </a:r>
          </a:p>
          <a:p>
            <a:r>
              <a:rPr lang="en-IN" sz="900" dirty="0">
                <a:latin typeface="Courier New" panose="02070309020205020404" pitchFamily="49" charset="0"/>
              </a:rPr>
              <a:t>second,first,65,56,57,pass</a:t>
            </a:r>
          </a:p>
        </p:txBody>
      </p:sp>
      <p:pic>
        <p:nvPicPr>
          <p:cNvPr id="4" name="Picture 3"/>
          <p:cNvPicPr>
            <a:picLocks noChangeAspect="1"/>
          </p:cNvPicPr>
          <p:nvPr/>
        </p:nvPicPr>
        <p:blipFill>
          <a:blip r:embed="rId3"/>
          <a:stretch>
            <a:fillRect/>
          </a:stretch>
        </p:blipFill>
        <p:spPr>
          <a:xfrm>
            <a:off x="4028105" y="1838930"/>
            <a:ext cx="4402618" cy="3304570"/>
          </a:xfrm>
          <a:prstGeom prst="rect">
            <a:avLst/>
          </a:prstGeom>
        </p:spPr>
      </p:pic>
    </p:spTree>
    <p:extLst>
      <p:ext uri="{BB962C8B-B14F-4D97-AF65-F5344CB8AC3E}">
        <p14:creationId xmlns:p14="http://schemas.microsoft.com/office/powerpoint/2010/main" val="6613620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6.2: </a:t>
            </a:r>
            <a:r>
              <a:rPr lang="en" sz="2400" dirty="0">
                <a:solidFill>
                  <a:schemeClr val="bg1">
                    <a:lumMod val="75000"/>
                  </a:schemeClr>
                </a:solidFill>
              </a:rPr>
              <a:t>Build a classification model using 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Classification: </a:t>
            </a:r>
            <a:r>
              <a:rPr lang="en-US" sz="1800" dirty="0" smtClean="0">
                <a:sym typeface="Wingdings" panose="05000000000000000000" pitchFamily="2" charset="2"/>
              </a:rPr>
              <a:t>Determining the  class (state) of the given instance.</a:t>
            </a:r>
          </a:p>
          <a:p>
            <a:pPr marL="0" lvl="0" indent="0" algn="just" rtl="0">
              <a:spcBef>
                <a:spcPts val="0"/>
              </a:spcBef>
              <a:spcAft>
                <a:spcPts val="600"/>
              </a:spcAft>
              <a:buClr>
                <a:schemeClr val="dk1"/>
              </a:buClr>
              <a:buSzPts val="1100"/>
              <a:buNone/>
            </a:pPr>
            <a:endParaRPr lang="en-US" sz="1800" dirty="0" smtClean="0">
              <a:sym typeface="Wingdings" panose="05000000000000000000" pitchFamily="2" charset="2"/>
            </a:endParaRPr>
          </a:p>
          <a:p>
            <a:pPr marL="285750" lvl="0" indent="-285750" algn="just">
              <a:spcAft>
                <a:spcPts val="600"/>
              </a:spcAft>
              <a:buSzPts val="1100"/>
              <a:buFont typeface="Wingdings" panose="05000000000000000000" pitchFamily="2" charset="2"/>
              <a:buChar char="q"/>
            </a:pPr>
            <a:r>
              <a:rPr lang="en-US" sz="2000" dirty="0"/>
              <a:t>J48: </a:t>
            </a:r>
            <a:r>
              <a:rPr lang="en-US" sz="1800" dirty="0" err="1" smtClean="0">
                <a:sym typeface="Wingdings" panose="05000000000000000000" pitchFamily="2" charset="2"/>
              </a:rPr>
              <a:t>Weka’s</a:t>
            </a:r>
            <a:r>
              <a:rPr lang="en-US" sz="1800" dirty="0" smtClean="0">
                <a:sym typeface="Wingdings" panose="05000000000000000000" pitchFamily="2" charset="2"/>
              </a:rPr>
              <a:t> </a:t>
            </a:r>
            <a:r>
              <a:rPr lang="en-US" sz="1800" dirty="0">
                <a:sym typeface="Wingdings" panose="05000000000000000000" pitchFamily="2" charset="2"/>
              </a:rPr>
              <a:t>Java implementation of the C4.5 algorithm.</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18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13494058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6.2: </a:t>
            </a:r>
            <a:r>
              <a:rPr lang="en" sz="2400" dirty="0">
                <a:solidFill>
                  <a:schemeClr val="bg1">
                    <a:lumMod val="75000"/>
                  </a:schemeClr>
                </a:solidFill>
              </a:rPr>
              <a:t>Build a classification model using </a:t>
            </a:r>
            <a:r>
              <a:rPr lang="en" sz="2400" dirty="0" smtClean="0">
                <a:solidFill>
                  <a:schemeClr val="bg1">
                    <a:lumMod val="75000"/>
                  </a:schemeClr>
                </a:solidFill>
              </a:rPr>
              <a:t>J48</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K-fold Cross Validation: </a:t>
            </a:r>
            <a:endParaRPr lang="en-US" sz="400" dirty="0" smtClean="0"/>
          </a:p>
          <a:p>
            <a:pPr marL="742950" lvl="1" indent="-285750" algn="just">
              <a:spcAft>
                <a:spcPts val="600"/>
              </a:spcAft>
              <a:buSzPts val="1100"/>
              <a:buFont typeface="Wingdings" panose="05000000000000000000" pitchFamily="2" charset="2"/>
              <a:buChar char="§"/>
            </a:pPr>
            <a:r>
              <a:rPr lang="en-US" sz="1600" dirty="0"/>
              <a:t>R</a:t>
            </a:r>
            <a:r>
              <a:rPr lang="en-US" sz="1600" dirty="0" smtClean="0"/>
              <a:t>esampling </a:t>
            </a:r>
            <a:r>
              <a:rPr lang="en-US" sz="1600" dirty="0"/>
              <a:t>procedure used to evaluate machine learning models on a limited data </a:t>
            </a:r>
            <a:r>
              <a:rPr lang="en-US" sz="1600" dirty="0" smtClean="0"/>
              <a:t>set.</a:t>
            </a:r>
          </a:p>
          <a:p>
            <a:pPr marL="742950" lvl="1" indent="-285750" algn="just">
              <a:spcAft>
                <a:spcPts val="600"/>
              </a:spcAft>
              <a:buSzPts val="1100"/>
              <a:buFont typeface="Wingdings" panose="05000000000000000000" pitchFamily="2" charset="2"/>
              <a:buChar char="§"/>
            </a:pPr>
            <a:r>
              <a:rPr lang="en-US" sz="1600" dirty="0" smtClean="0"/>
              <a:t>Process:</a:t>
            </a:r>
          </a:p>
          <a:p>
            <a:pPr marL="1314450" lvl="2" indent="-400050" algn="just">
              <a:spcAft>
                <a:spcPts val="600"/>
              </a:spcAft>
              <a:buSzPts val="1100"/>
              <a:buFont typeface="+mj-lt"/>
              <a:buAutoNum type="romanUcPeriod"/>
            </a:pPr>
            <a:r>
              <a:rPr lang="en-US" dirty="0" smtClean="0"/>
              <a:t>Split the input dataset into K groups</a:t>
            </a:r>
          </a:p>
          <a:p>
            <a:pPr marL="1314450" lvl="2" indent="-400050" algn="just">
              <a:spcAft>
                <a:spcPts val="600"/>
              </a:spcAft>
              <a:buSzPts val="1100"/>
              <a:buFont typeface="+mj-lt"/>
              <a:buAutoNum type="romanUcPeriod"/>
            </a:pPr>
            <a:r>
              <a:rPr lang="en-US" dirty="0" smtClean="0"/>
              <a:t>For </a:t>
            </a:r>
            <a:r>
              <a:rPr lang="en-US" dirty="0" err="1" smtClean="0"/>
              <a:t>i</a:t>
            </a:r>
            <a:r>
              <a:rPr lang="en-US" dirty="0" smtClean="0"/>
              <a:t> from 1 to k</a:t>
            </a:r>
          </a:p>
          <a:p>
            <a:pPr marL="1771650" lvl="3" indent="-400050" algn="just">
              <a:spcAft>
                <a:spcPts val="600"/>
              </a:spcAft>
              <a:buSzPts val="1100"/>
              <a:buFont typeface="Arial" panose="020B0604020202020204" pitchFamily="34" charset="0"/>
              <a:buChar char="•"/>
            </a:pPr>
            <a:r>
              <a:rPr lang="en-US" dirty="0" smtClean="0"/>
              <a:t>Take </a:t>
            </a:r>
            <a:r>
              <a:rPr lang="en-US" dirty="0" err="1" smtClean="0"/>
              <a:t>i</a:t>
            </a:r>
            <a:r>
              <a:rPr lang="en-US" baseline="30000" dirty="0" err="1" smtClean="0"/>
              <a:t>th</a:t>
            </a:r>
            <a:r>
              <a:rPr lang="en-US" dirty="0" smtClean="0"/>
              <a:t> group as test dataset.</a:t>
            </a:r>
          </a:p>
          <a:p>
            <a:pPr marL="1771650" lvl="3" indent="-400050" algn="just">
              <a:spcAft>
                <a:spcPts val="600"/>
              </a:spcAft>
              <a:buSzPts val="1100"/>
              <a:buFont typeface="Arial" panose="020B0604020202020204" pitchFamily="34" charset="0"/>
              <a:buChar char="•"/>
            </a:pPr>
            <a:r>
              <a:rPr lang="en-US" dirty="0" smtClean="0"/>
              <a:t>Use remaining K-1 groups as training dataset.</a:t>
            </a:r>
          </a:p>
          <a:p>
            <a:pPr marL="1771650" lvl="3" indent="-400050" algn="just">
              <a:spcAft>
                <a:spcPts val="600"/>
              </a:spcAft>
              <a:buSzPts val="1100"/>
              <a:buFont typeface="Arial" panose="020B0604020202020204" pitchFamily="34" charset="0"/>
              <a:buChar char="•"/>
            </a:pPr>
            <a:r>
              <a:rPr lang="en-US" dirty="0" smtClean="0"/>
              <a:t>Fit the model using training set and evaluate its performance  on test set.</a:t>
            </a:r>
          </a:p>
          <a:p>
            <a:pPr marL="457200" lvl="1" indent="0" algn="just">
              <a:spcAft>
                <a:spcPts val="600"/>
              </a:spcAft>
              <a:buSzPts val="1100"/>
              <a:buNone/>
            </a:pPr>
            <a:r>
              <a:rPr lang="en-US" sz="1600" dirty="0" smtClean="0"/>
              <a:t> </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307513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40500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 </a:t>
            </a:r>
            <a:endParaRPr lang="en-US" sz="400" dirty="0" smtClean="0"/>
          </a:p>
          <a:p>
            <a:pPr marL="800100" lvl="1" indent="-342900" algn="just">
              <a:spcAft>
                <a:spcPts val="600"/>
              </a:spcAft>
              <a:buSzPts val="1100"/>
              <a:buFont typeface="+mj-lt"/>
              <a:buAutoNum type="arabicPeriod"/>
            </a:pPr>
            <a:r>
              <a:rPr lang="en-US" sz="1800" dirty="0" smtClean="0"/>
              <a:t>Click on Classify  and select Cross-validation  with some number of folds under Test options group.</a:t>
            </a:r>
          </a:p>
          <a:p>
            <a:pPr marL="800100" lvl="1" indent="-342900" algn="just">
              <a:spcAft>
                <a:spcPts val="600"/>
              </a:spcAft>
              <a:buSzPts val="1100"/>
              <a:buFont typeface="+mj-lt"/>
              <a:buAutoNum type="arabicPeriod"/>
            </a:pPr>
            <a:r>
              <a:rPr lang="en-US" sz="1800" dirty="0" smtClean="0"/>
              <a:t>Select Choose </a:t>
            </a:r>
            <a:r>
              <a:rPr lang="en-US" sz="1800" dirty="0" smtClean="0">
                <a:sym typeface="Wingdings" panose="05000000000000000000" pitchFamily="2" charset="2"/>
              </a:rPr>
              <a:t> classifiers  trees  J48. </a:t>
            </a:r>
          </a:p>
          <a:p>
            <a:pPr marL="800100" lvl="1" indent="-342900" algn="just">
              <a:spcAft>
                <a:spcPts val="600"/>
              </a:spcAft>
              <a:buSzPts val="1100"/>
              <a:buFont typeface="+mj-lt"/>
              <a:buAutoNum type="arabicPeriod"/>
            </a:pPr>
            <a:r>
              <a:rPr lang="en-US" sz="1800" dirty="0" smtClean="0">
                <a:sym typeface="Wingdings" panose="05000000000000000000" pitchFamily="2" charset="2"/>
              </a:rPr>
              <a:t>Clock on Start.</a:t>
            </a:r>
          </a:p>
          <a:p>
            <a:pPr marL="800100" lvl="1" indent="-342900" algn="just">
              <a:spcAft>
                <a:spcPts val="600"/>
              </a:spcAft>
              <a:buSzPts val="1100"/>
              <a:buFont typeface="+mj-lt"/>
              <a:buAutoNum type="arabicPeriod"/>
            </a:pPr>
            <a:r>
              <a:rPr lang="en-US" sz="1800" dirty="0" smtClean="0">
                <a:sym typeface="Wingdings" panose="05000000000000000000" pitchFamily="2" charset="2"/>
              </a:rPr>
              <a:t>Right click on model and click on Visualize tree.</a:t>
            </a:r>
            <a:endParaRPr lang="en-US" sz="1800" dirty="0" smtClean="0"/>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166705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Weka Data Formates</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In </a:t>
            </a:r>
            <a:r>
              <a:rPr lang="en-US" sz="1800" dirty="0" err="1" smtClean="0"/>
              <a:t>Weka</a:t>
            </a:r>
            <a:r>
              <a:rPr lang="en-US" sz="1800" dirty="0" smtClean="0"/>
              <a:t> datasets can be loaded from any one of the following sources:</a:t>
            </a:r>
          </a:p>
          <a:p>
            <a:pPr marL="800100" lvl="1" indent="-342900">
              <a:buSzPts val="1100"/>
              <a:buFont typeface="Arial" panose="020B0604020202020204" pitchFamily="34" charset="0"/>
              <a:buChar char="•"/>
            </a:pPr>
            <a:r>
              <a:rPr lang="en-US" sz="1600" dirty="0" smtClean="0"/>
              <a:t>Files (.</a:t>
            </a:r>
            <a:r>
              <a:rPr lang="en-US" sz="1600" dirty="0" err="1" smtClean="0"/>
              <a:t>arff</a:t>
            </a:r>
            <a:r>
              <a:rPr lang="en-US" sz="1600" dirty="0" smtClean="0"/>
              <a:t>, .csv, …)</a:t>
            </a:r>
          </a:p>
          <a:p>
            <a:pPr marL="800100" lvl="1" indent="-342900">
              <a:buSzPts val="1100"/>
              <a:buFont typeface="Arial" panose="020B0604020202020204" pitchFamily="34" charset="0"/>
              <a:buChar char="•"/>
            </a:pPr>
            <a:r>
              <a:rPr lang="en-US" sz="1600" dirty="0" smtClean="0"/>
              <a:t>Web</a:t>
            </a:r>
          </a:p>
          <a:p>
            <a:pPr marL="800100" lvl="1" indent="-342900">
              <a:buSzPts val="1100"/>
              <a:buFont typeface="Arial" panose="020B0604020202020204" pitchFamily="34" charset="0"/>
              <a:buChar char="•"/>
            </a:pPr>
            <a:r>
              <a:rPr lang="en-US" sz="1600" dirty="0" smtClean="0"/>
              <a:t>Database</a:t>
            </a:r>
            <a:endParaRPr lang="en-US" sz="1600" dirty="0"/>
          </a:p>
          <a:p>
            <a:pPr marL="0" lvl="0" indent="0" algn="l" rtl="0">
              <a:spcBef>
                <a:spcPts val="0"/>
              </a:spcBef>
              <a:spcAft>
                <a:spcPts val="0"/>
              </a:spcAft>
              <a:buClr>
                <a:schemeClr val="dk1"/>
              </a:buClr>
              <a:buSzPts val="1100"/>
              <a:buNone/>
            </a:pPr>
            <a:endParaRPr sz="1800" dirty="0"/>
          </a:p>
        </p:txBody>
      </p:sp>
      <p:grpSp>
        <p:nvGrpSpPr>
          <p:cNvPr id="4" name="Group 3"/>
          <p:cNvGrpSpPr/>
          <p:nvPr/>
        </p:nvGrpSpPr>
        <p:grpSpPr>
          <a:xfrm>
            <a:off x="3394128" y="2586499"/>
            <a:ext cx="5654008" cy="2125611"/>
            <a:chOff x="2737824" y="2343150"/>
            <a:chExt cx="6334739" cy="2418261"/>
          </a:xfrm>
        </p:grpSpPr>
        <p:pic>
          <p:nvPicPr>
            <p:cNvPr id="2" name="Picture 1"/>
            <p:cNvPicPr>
              <a:picLocks noChangeAspect="1"/>
            </p:cNvPicPr>
            <p:nvPr/>
          </p:nvPicPr>
          <p:blipFill>
            <a:blip r:embed="rId3"/>
            <a:stretch>
              <a:fillRect/>
            </a:stretch>
          </p:blipFill>
          <p:spPr>
            <a:xfrm>
              <a:off x="2737824" y="2343150"/>
              <a:ext cx="6334739" cy="2418261"/>
            </a:xfrm>
            <a:prstGeom prst="rect">
              <a:avLst/>
            </a:prstGeom>
          </p:spPr>
        </p:pic>
        <p:sp>
          <p:nvSpPr>
            <p:cNvPr id="3" name="Rectangle 2"/>
            <p:cNvSpPr/>
            <p:nvPr/>
          </p:nvSpPr>
          <p:spPr>
            <a:xfrm>
              <a:off x="2737824" y="2521744"/>
              <a:ext cx="562589"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787680" y="2760963"/>
              <a:ext cx="831583"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694936"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597667"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grpSp>
        <p:nvGrpSpPr>
          <p:cNvPr id="6" name="Group 5"/>
          <p:cNvGrpSpPr/>
          <p:nvPr/>
        </p:nvGrpSpPr>
        <p:grpSpPr>
          <a:xfrm>
            <a:off x="257175" y="1526449"/>
            <a:ext cx="3779044" cy="3200400"/>
            <a:chOff x="171450" y="1017725"/>
            <a:chExt cx="4359058" cy="3657600"/>
          </a:xfrm>
        </p:grpSpPr>
        <p:pic>
          <p:nvPicPr>
            <p:cNvPr id="3" name="Picture 2"/>
            <p:cNvPicPr>
              <a:picLocks noChangeAspect="1"/>
            </p:cNvPicPr>
            <p:nvPr/>
          </p:nvPicPr>
          <p:blipFill>
            <a:blip r:embed="rId3"/>
            <a:stretch>
              <a:fillRect/>
            </a:stretch>
          </p:blipFill>
          <p:spPr>
            <a:xfrm>
              <a:off x="171450" y="1017725"/>
              <a:ext cx="4359058" cy="3657600"/>
            </a:xfrm>
            <a:prstGeom prst="rect">
              <a:avLst/>
            </a:prstGeom>
          </p:spPr>
        </p:pic>
        <p:sp>
          <p:nvSpPr>
            <p:cNvPr id="4" name="Rounded Rectangle 3"/>
            <p:cNvSpPr/>
            <p:nvPr/>
          </p:nvSpPr>
          <p:spPr>
            <a:xfrm>
              <a:off x="785813" y="1214438"/>
              <a:ext cx="378618" cy="192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a:off x="171450" y="1616685"/>
              <a:ext cx="1900238" cy="12298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7" name="Picture 6"/>
          <p:cNvPicPr>
            <a:picLocks noChangeAspect="1"/>
          </p:cNvPicPr>
          <p:nvPr/>
        </p:nvPicPr>
        <p:blipFill>
          <a:blip r:embed="rId4"/>
          <a:stretch>
            <a:fillRect/>
          </a:stretch>
        </p:blipFill>
        <p:spPr>
          <a:xfrm>
            <a:off x="4568835" y="1526449"/>
            <a:ext cx="4082288" cy="3200400"/>
          </a:xfrm>
          <a:prstGeom prst="rect">
            <a:avLst/>
          </a:prstGeom>
        </p:spPr>
      </p:pic>
    </p:spTree>
    <p:extLst>
      <p:ext uri="{BB962C8B-B14F-4D97-AF65-F5344CB8AC3E}">
        <p14:creationId xmlns:p14="http://schemas.microsoft.com/office/powerpoint/2010/main" val="16051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260894" y="1403488"/>
            <a:ext cx="4266077" cy="3200400"/>
          </a:xfrm>
          <a:prstGeom prst="rect">
            <a:avLst/>
          </a:prstGeom>
        </p:spPr>
      </p:pic>
      <p:pic>
        <p:nvPicPr>
          <p:cNvPr id="8" name="Picture 7"/>
          <p:cNvPicPr>
            <a:picLocks noChangeAspect="1"/>
          </p:cNvPicPr>
          <p:nvPr/>
        </p:nvPicPr>
        <p:blipFill>
          <a:blip r:embed="rId4"/>
          <a:stretch>
            <a:fillRect/>
          </a:stretch>
        </p:blipFill>
        <p:spPr>
          <a:xfrm>
            <a:off x="4719637" y="1403488"/>
            <a:ext cx="4260021" cy="3200400"/>
          </a:xfrm>
          <a:prstGeom prst="rect">
            <a:avLst/>
          </a:prstGeom>
        </p:spPr>
      </p:pic>
    </p:spTree>
    <p:extLst>
      <p:ext uri="{BB962C8B-B14F-4D97-AF65-F5344CB8AC3E}">
        <p14:creationId xmlns:p14="http://schemas.microsoft.com/office/powerpoint/2010/main" val="314968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6.2</a:t>
            </a:r>
            <a:r>
              <a:rPr lang="en" sz="2400" dirty="0">
                <a:solidFill>
                  <a:schemeClr val="bg1">
                    <a:lumMod val="75000"/>
                  </a:schemeClr>
                </a:solidFill>
              </a:rPr>
              <a:t>: Build a classification model using J48</a:t>
            </a:r>
            <a:r>
              <a:rPr lang="en-US" sz="2400" dirty="0">
                <a:solidFill>
                  <a:schemeClr val="bg1">
                    <a:lumMod val="75000"/>
                  </a:schemeClr>
                </a:solidFill>
              </a:rPr>
              <a:t>.</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Observations: </a:t>
            </a:r>
            <a:endParaRPr lang="en-US" sz="400" dirty="0" smtClean="0"/>
          </a:p>
          <a:p>
            <a:pPr marL="800100" lvl="1" indent="-342900" algn="just">
              <a:spcAft>
                <a:spcPts val="600"/>
              </a:spcAft>
              <a:buSzPts val="1100"/>
              <a:buFont typeface="Wingdings" panose="05000000000000000000" pitchFamily="2" charset="2"/>
              <a:buChar char="§"/>
            </a:pPr>
            <a:r>
              <a:rPr lang="en-US" sz="1600" dirty="0" smtClean="0"/>
              <a:t>Total number of instances:</a:t>
            </a:r>
          </a:p>
          <a:p>
            <a:pPr marL="800100" lvl="1" indent="-342900" algn="just">
              <a:spcAft>
                <a:spcPts val="600"/>
              </a:spcAft>
              <a:buSzPts val="1100"/>
              <a:buFont typeface="Wingdings" panose="05000000000000000000" pitchFamily="2" charset="2"/>
              <a:buChar char="§"/>
            </a:pPr>
            <a:r>
              <a:rPr lang="en-US" sz="1600" dirty="0" smtClean="0"/>
              <a:t>Correctly classified instances:</a:t>
            </a:r>
          </a:p>
          <a:p>
            <a:pPr marL="800100" lvl="1" indent="-342900" algn="just">
              <a:spcAft>
                <a:spcPts val="600"/>
              </a:spcAft>
              <a:buSzPts val="1100"/>
              <a:buFont typeface="Wingdings" panose="05000000000000000000" pitchFamily="2" charset="2"/>
              <a:buChar char="§"/>
            </a:pPr>
            <a:r>
              <a:rPr lang="en-US" sz="1600" dirty="0" smtClean="0"/>
              <a:t>Incorrectly classified instances:</a:t>
            </a:r>
          </a:p>
          <a:p>
            <a:pPr marL="800100" lvl="1" indent="-342900" algn="just">
              <a:spcAft>
                <a:spcPts val="600"/>
              </a:spcAft>
              <a:buSzPts val="1100"/>
              <a:buFont typeface="Wingdings" panose="05000000000000000000" pitchFamily="2" charset="2"/>
              <a:buChar char="§"/>
            </a:pPr>
            <a:r>
              <a:rPr lang="en-US" sz="1600" dirty="0" smtClean="0"/>
              <a:t>Accuracy:</a:t>
            </a:r>
          </a:p>
          <a:p>
            <a:pPr marL="800100" lvl="1" indent="-342900" algn="just">
              <a:spcAft>
                <a:spcPts val="600"/>
              </a:spcAft>
              <a:buSzPts val="1100"/>
              <a:buFont typeface="Wingdings" panose="05000000000000000000" pitchFamily="2" charset="2"/>
              <a:buChar char="§"/>
            </a:pPr>
            <a:r>
              <a:rPr lang="en-US" sz="1600" dirty="0" smtClean="0"/>
              <a:t>Calculation of Accuracy from Confusion Matrix:</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36712868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036842"/>
            <a:ext cx="7717500" cy="368849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a:t>
            </a:r>
          </a:p>
          <a:p>
            <a:pPr marL="857250" lvl="1" indent="-400050" algn="just">
              <a:spcAft>
                <a:spcPts val="600"/>
              </a:spcAft>
              <a:buSzPts val="1100"/>
              <a:buFont typeface="+mj-lt"/>
              <a:buAutoNum type="romanLcPeriod"/>
            </a:pPr>
            <a:r>
              <a:rPr lang="en-US" sz="1600" dirty="0" smtClean="0"/>
              <a:t>Create an ARFF file with unlabeled (with ? In the place of class label) instances.</a:t>
            </a:r>
          </a:p>
          <a:p>
            <a:pPr marL="857250" lvl="1" indent="-400050" algn="just">
              <a:spcAft>
                <a:spcPts val="600"/>
              </a:spcAft>
              <a:buSzPts val="1100"/>
              <a:buFont typeface="+mj-lt"/>
              <a:buAutoNum type="romanLcPeriod"/>
            </a:pPr>
            <a:r>
              <a:rPr lang="en-US" sz="1600" dirty="0"/>
              <a:t>On the “Classify” tab, select the “Supplied test set” option in the “Test options” pane</a:t>
            </a:r>
            <a:r>
              <a:rPr lang="en-US" sz="1600" dirty="0" smtClean="0"/>
              <a:t>.</a:t>
            </a:r>
          </a:p>
          <a:p>
            <a:pPr marL="857250" lvl="1" indent="-400050" algn="just">
              <a:spcAft>
                <a:spcPts val="600"/>
              </a:spcAft>
              <a:buSzPts val="1100"/>
              <a:buFont typeface="+mj-lt"/>
              <a:buAutoNum type="romanLcPeriod"/>
            </a:pPr>
            <a:r>
              <a:rPr lang="en-US" sz="1600" dirty="0" smtClean="0"/>
              <a:t>Click </a:t>
            </a:r>
            <a:r>
              <a:rPr lang="en-US" sz="1600" dirty="0"/>
              <a:t>the “Set” button, click the “Open file” button on the options window and select the </a:t>
            </a:r>
            <a:r>
              <a:rPr lang="en-US" sz="1600" dirty="0" smtClean="0"/>
              <a:t>new dataset.</a:t>
            </a:r>
          </a:p>
          <a:p>
            <a:pPr marL="857250" lvl="1" indent="-400050" algn="just">
              <a:spcAft>
                <a:spcPts val="600"/>
              </a:spcAft>
              <a:buSzPts val="1100"/>
              <a:buFont typeface="+mj-lt"/>
              <a:buAutoNum type="romanLcPeriod"/>
            </a:pPr>
            <a:r>
              <a:rPr lang="en-US" sz="1600" dirty="0"/>
              <a:t>Click the “More options…” </a:t>
            </a:r>
            <a:r>
              <a:rPr lang="en-US" sz="1600" dirty="0" smtClean="0"/>
              <a:t>button and for </a:t>
            </a:r>
            <a:r>
              <a:rPr lang="en-US" sz="1600" dirty="0"/>
              <a:t>the “Output predictions” option click the “Choose” button and select “</a:t>
            </a:r>
            <a:r>
              <a:rPr lang="en-US" sz="1600" dirty="0" err="1"/>
              <a:t>PlainText</a:t>
            </a:r>
            <a:r>
              <a:rPr lang="en-US" sz="1600" dirty="0"/>
              <a:t>”.</a:t>
            </a:r>
            <a:r>
              <a:rPr lang="en-US" sz="1600" dirty="0" smtClean="0"/>
              <a:t> </a:t>
            </a:r>
          </a:p>
          <a:p>
            <a:pPr marL="857250" lvl="1" indent="-400050" algn="just">
              <a:spcAft>
                <a:spcPts val="600"/>
              </a:spcAft>
              <a:buSzPts val="1100"/>
              <a:buFont typeface="+mj-lt"/>
              <a:buAutoNum type="romanLcPeriod"/>
            </a:pPr>
            <a:r>
              <a:rPr lang="en-US" sz="1600" dirty="0"/>
              <a:t>Right click on the </a:t>
            </a:r>
            <a:r>
              <a:rPr lang="en-US" sz="1600" dirty="0" smtClean="0"/>
              <a:t>model </a:t>
            </a:r>
            <a:r>
              <a:rPr lang="en-US" sz="1600" dirty="0"/>
              <a:t>in the “Results list” </a:t>
            </a:r>
            <a:r>
              <a:rPr lang="en-US" sz="1600" dirty="0" smtClean="0"/>
              <a:t>pane and </a:t>
            </a:r>
            <a:r>
              <a:rPr lang="en-US" sz="1600" dirty="0"/>
              <a:t>Select “Re-evaluate model on current test set</a:t>
            </a:r>
            <a:r>
              <a:rPr lang="en-US" sz="1600" dirty="0" smtClean="0"/>
              <a:t>”.</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spTree>
    <p:extLst>
      <p:ext uri="{BB962C8B-B14F-4D97-AF65-F5344CB8AC3E}">
        <p14:creationId xmlns:p14="http://schemas.microsoft.com/office/powerpoint/2010/main" val="131379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sp>
        <p:nvSpPr>
          <p:cNvPr id="3" name="Rectangle 2"/>
          <p:cNvSpPr/>
          <p:nvPr/>
        </p:nvSpPr>
        <p:spPr>
          <a:xfrm>
            <a:off x="257175" y="1653837"/>
            <a:ext cx="3607594" cy="249299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200" dirty="0">
                <a:latin typeface="Courier New" panose="02070309020205020404" pitchFamily="49" charset="0"/>
              </a:rPr>
              <a:t>@relation StudentRelation1</a:t>
            </a:r>
          </a:p>
          <a:p>
            <a:endParaRPr lang="en-US" sz="1200" dirty="0">
              <a:latin typeface="Courier New" panose="02070309020205020404" pitchFamily="49" charset="0"/>
            </a:endParaRPr>
          </a:p>
          <a:p>
            <a:r>
              <a:rPr lang="en-US" sz="1200" dirty="0">
                <a:latin typeface="Courier New" panose="02070309020205020404" pitchFamily="49" charset="0"/>
              </a:rPr>
              <a:t>@attribute SSC {</a:t>
            </a:r>
            <a:r>
              <a:rPr lang="en-US" sz="1200" dirty="0" err="1">
                <a:latin typeface="Courier New" panose="02070309020205020404" pitchFamily="49" charset="0"/>
              </a:rPr>
              <a:t>first,second,third</a:t>
            </a:r>
            <a:r>
              <a:rPr lang="en-US" sz="1200" dirty="0">
                <a:latin typeface="Courier New" panose="02070309020205020404" pitchFamily="49" charset="0"/>
              </a:rPr>
              <a:t>}</a:t>
            </a:r>
          </a:p>
          <a:p>
            <a:r>
              <a:rPr lang="en-US" sz="1200" dirty="0">
                <a:latin typeface="Courier New" panose="02070309020205020404" pitchFamily="49" charset="0"/>
              </a:rPr>
              <a:t>@attribute Inter {</a:t>
            </a:r>
            <a:r>
              <a:rPr lang="en-US" sz="1200" dirty="0" err="1">
                <a:latin typeface="Courier New" panose="02070309020205020404" pitchFamily="49" charset="0"/>
              </a:rPr>
              <a:t>first,second,third</a:t>
            </a:r>
            <a:r>
              <a:rPr lang="en-US" sz="1200" dirty="0">
                <a:latin typeface="Courier New" panose="02070309020205020404" pitchFamily="49" charset="0"/>
              </a:rPr>
              <a:t>}</a:t>
            </a:r>
          </a:p>
          <a:p>
            <a:r>
              <a:rPr lang="en-US" sz="1200" dirty="0">
                <a:latin typeface="Courier New" panose="02070309020205020404" pitchFamily="49" charset="0"/>
              </a:rPr>
              <a:t>@attribute marks1 numeric</a:t>
            </a:r>
          </a:p>
          <a:p>
            <a:r>
              <a:rPr lang="en-US" sz="1200" dirty="0">
                <a:latin typeface="Courier New" panose="02070309020205020404" pitchFamily="49" charset="0"/>
              </a:rPr>
              <a:t>@attribute marks2 numeric</a:t>
            </a:r>
          </a:p>
          <a:p>
            <a:r>
              <a:rPr lang="en-US" sz="1200" dirty="0">
                <a:latin typeface="Courier New" panose="02070309020205020404" pitchFamily="49" charset="0"/>
              </a:rPr>
              <a:t>@attribute marks3 numeric</a:t>
            </a:r>
          </a:p>
          <a:p>
            <a:r>
              <a:rPr lang="en-US" sz="1200" dirty="0">
                <a:latin typeface="Courier New" panose="02070309020205020404" pitchFamily="49" charset="0"/>
              </a:rPr>
              <a:t>@attribute Result {pass, fail}</a:t>
            </a:r>
          </a:p>
          <a:p>
            <a:endParaRPr lang="en-US" sz="1200" dirty="0">
              <a:latin typeface="Courier New" panose="02070309020205020404" pitchFamily="49" charset="0"/>
            </a:endParaRPr>
          </a:p>
          <a:p>
            <a:r>
              <a:rPr lang="en-US" sz="1200" dirty="0">
                <a:latin typeface="Courier New" panose="02070309020205020404" pitchFamily="49" charset="0"/>
              </a:rPr>
              <a:t>@data</a:t>
            </a:r>
          </a:p>
          <a:p>
            <a:r>
              <a:rPr lang="en-US" sz="1200" dirty="0">
                <a:latin typeface="Courier New" panose="02070309020205020404" pitchFamily="49" charset="0"/>
              </a:rPr>
              <a:t>first,first,76,67,75,?</a:t>
            </a:r>
          </a:p>
          <a:p>
            <a:r>
              <a:rPr lang="en-US" sz="1200" dirty="0">
                <a:latin typeface="Courier New" panose="02070309020205020404" pitchFamily="49" charset="0"/>
              </a:rPr>
              <a:t>second,third,32,43,32,?</a:t>
            </a:r>
          </a:p>
          <a:p>
            <a:r>
              <a:rPr lang="en-US" sz="1200" dirty="0">
                <a:latin typeface="Courier New" panose="02070309020205020404" pitchFamily="49" charset="0"/>
              </a:rPr>
              <a:t>first,first,65,36,37,?</a:t>
            </a:r>
          </a:p>
        </p:txBody>
      </p:sp>
      <p:pic>
        <p:nvPicPr>
          <p:cNvPr id="6" name="Picture 5"/>
          <p:cNvPicPr>
            <a:picLocks noChangeAspect="1"/>
          </p:cNvPicPr>
          <p:nvPr/>
        </p:nvPicPr>
        <p:blipFill>
          <a:blip r:embed="rId3"/>
          <a:stretch>
            <a:fillRect/>
          </a:stretch>
        </p:blipFill>
        <p:spPr>
          <a:xfrm>
            <a:off x="4002881" y="1154973"/>
            <a:ext cx="4571325" cy="3200400"/>
          </a:xfrm>
          <a:prstGeom prst="rect">
            <a:avLst/>
          </a:prstGeom>
        </p:spPr>
      </p:pic>
    </p:spTree>
    <p:extLst>
      <p:ext uri="{BB962C8B-B14F-4D97-AF65-F5344CB8AC3E}">
        <p14:creationId xmlns:p14="http://schemas.microsoft.com/office/powerpoint/2010/main" val="39984756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6</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1119186" y="1017725"/>
            <a:ext cx="2659857" cy="3641240"/>
          </a:xfrm>
          <a:prstGeom prst="rect">
            <a:avLst/>
          </a:prstGeom>
        </p:spPr>
      </p:pic>
      <p:pic>
        <p:nvPicPr>
          <p:cNvPr id="4" name="Picture 3"/>
          <p:cNvPicPr>
            <a:picLocks noChangeAspect="1"/>
          </p:cNvPicPr>
          <p:nvPr/>
        </p:nvPicPr>
        <p:blipFill>
          <a:blip r:embed="rId4"/>
          <a:stretch>
            <a:fillRect/>
          </a:stretch>
        </p:blipFill>
        <p:spPr>
          <a:xfrm>
            <a:off x="4131467" y="1017725"/>
            <a:ext cx="2958910" cy="3657600"/>
          </a:xfrm>
          <a:prstGeom prst="rect">
            <a:avLst/>
          </a:prstGeom>
        </p:spPr>
      </p:pic>
    </p:spTree>
    <p:extLst>
      <p:ext uri="{BB962C8B-B14F-4D97-AF65-F5344CB8AC3E}">
        <p14:creationId xmlns:p14="http://schemas.microsoft.com/office/powerpoint/2010/main" val="35215596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6</a:t>
            </a:r>
            <a:r>
              <a:rPr lang="en" sz="2400" dirty="0" smtClean="0">
                <a:solidFill>
                  <a:schemeClr val="bg1">
                    <a:lumMod val="75000"/>
                  </a:schemeClr>
                </a:solidFill>
              </a:rPr>
              <a:t>.3: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6</a:t>
            </a:r>
            <a:endParaRPr lang="en-IN" dirty="0">
              <a:solidFill>
                <a:schemeClr val="bg1">
                  <a:lumMod val="75000"/>
                </a:schemeClr>
              </a:solidFill>
            </a:endParaRPr>
          </a:p>
        </p:txBody>
      </p:sp>
      <p:grpSp>
        <p:nvGrpSpPr>
          <p:cNvPr id="7" name="Group 6"/>
          <p:cNvGrpSpPr/>
          <p:nvPr/>
        </p:nvGrpSpPr>
        <p:grpSpPr>
          <a:xfrm>
            <a:off x="221456" y="1154973"/>
            <a:ext cx="4236244" cy="3481321"/>
            <a:chOff x="619721" y="922351"/>
            <a:chExt cx="5224462" cy="3913159"/>
          </a:xfrm>
        </p:grpSpPr>
        <p:pic>
          <p:nvPicPr>
            <p:cNvPr id="3" name="Picture 2"/>
            <p:cNvPicPr>
              <a:picLocks noChangeAspect="1"/>
            </p:cNvPicPr>
            <p:nvPr/>
          </p:nvPicPr>
          <p:blipFill>
            <a:blip r:embed="rId3"/>
            <a:stretch>
              <a:fillRect/>
            </a:stretch>
          </p:blipFill>
          <p:spPr>
            <a:xfrm>
              <a:off x="619721" y="922351"/>
              <a:ext cx="5224462" cy="3913159"/>
            </a:xfrm>
            <a:prstGeom prst="rect">
              <a:avLst/>
            </a:prstGeom>
          </p:spPr>
        </p:pic>
        <p:sp>
          <p:nvSpPr>
            <p:cNvPr id="5" name="Rectangle 4"/>
            <p:cNvSpPr/>
            <p:nvPr/>
          </p:nvSpPr>
          <p:spPr>
            <a:xfrm>
              <a:off x="1875656" y="2203171"/>
              <a:ext cx="2028825" cy="12430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p:cNvSpPr txBox="1"/>
          <p:nvPr/>
        </p:nvSpPr>
        <p:spPr>
          <a:xfrm>
            <a:off x="4943475" y="1154973"/>
            <a:ext cx="1289135" cy="307777"/>
          </a:xfrm>
          <a:prstGeom prst="rect">
            <a:avLst/>
          </a:prstGeom>
          <a:noFill/>
        </p:spPr>
        <p:txBody>
          <a:bodyPr wrap="none" rtlCol="0">
            <a:spAutoFit/>
          </a:bodyPr>
          <a:lstStyle/>
          <a:p>
            <a:r>
              <a:rPr lang="en-US" dirty="0" smtClean="0"/>
              <a:t>Observations:</a:t>
            </a: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3597599619"/>
              </p:ext>
            </p:extLst>
          </p:nvPr>
        </p:nvGraphicFramePr>
        <p:xfrm>
          <a:off x="5221079" y="1549428"/>
          <a:ext cx="2987090" cy="3022600"/>
        </p:xfrm>
        <a:graphic>
          <a:graphicData uri="http://schemas.openxmlformats.org/drawingml/2006/table">
            <a:tbl>
              <a:tblPr firstRow="1" bandRow="1">
                <a:tableStyleId>{E3426B28-8646-44D9-9C52-A988CB586E4B}</a:tableStyleId>
              </a:tblPr>
              <a:tblGrid>
                <a:gridCol w="1493545"/>
                <a:gridCol w="1493545"/>
              </a:tblGrid>
              <a:tr h="370840">
                <a:tc>
                  <a:txBody>
                    <a:bodyPr/>
                    <a:lstStyle/>
                    <a:p>
                      <a:pPr algn="ctr"/>
                      <a:r>
                        <a:rPr lang="en-US" dirty="0" smtClean="0"/>
                        <a:t>Instance No.</a:t>
                      </a:r>
                      <a:endParaRPr lang="en-IN" dirty="0"/>
                    </a:p>
                  </a:txBody>
                  <a:tcPr/>
                </a:tc>
                <a:tc>
                  <a:txBody>
                    <a:bodyPr/>
                    <a:lstStyle/>
                    <a:p>
                      <a:pPr algn="ctr"/>
                      <a:r>
                        <a:rPr lang="en-US" dirty="0" smtClean="0"/>
                        <a:t>Predicted class</a:t>
                      </a:r>
                      <a:endParaRPr lang="en-IN" dirty="0"/>
                    </a:p>
                  </a:txBody>
                  <a:tcPr/>
                </a:tc>
              </a:tr>
              <a:tr h="37084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r>
            </a:tbl>
          </a:graphicData>
        </a:graphic>
      </p:graphicFrame>
    </p:spTree>
    <p:extLst>
      <p:ext uri="{BB962C8B-B14F-4D97-AF65-F5344CB8AC3E}">
        <p14:creationId xmlns:p14="http://schemas.microsoft.com/office/powerpoint/2010/main" val="196111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Classification Using ID3 Algorithm With Cross-validation</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7</a:t>
            </a:r>
            <a:endParaRPr sz="3200" dirty="0"/>
          </a:p>
        </p:txBody>
      </p:sp>
    </p:spTree>
    <p:extLst>
      <p:ext uri="{BB962C8B-B14F-4D97-AF65-F5344CB8AC3E}">
        <p14:creationId xmlns:p14="http://schemas.microsoft.com/office/powerpoint/2010/main" val="134270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1378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Install required package for ID3 </a:t>
            </a:r>
            <a:endParaRPr dirty="0"/>
          </a:p>
        </p:txBody>
      </p:sp>
      <p:sp>
        <p:nvSpPr>
          <p:cNvPr id="513" name="Google Shape;513;p62"/>
          <p:cNvSpPr txBox="1">
            <a:spLocks noGrp="1"/>
          </p:cNvSpPr>
          <p:nvPr>
            <p:ph type="subTitle" idx="8"/>
          </p:nvPr>
        </p:nvSpPr>
        <p:spPr>
          <a:xfrm>
            <a:off x="65915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Make predictions on new data.</a:t>
            </a:r>
            <a:endParaRPr dirty="0"/>
          </a:p>
        </p:txBody>
      </p:sp>
      <p:sp>
        <p:nvSpPr>
          <p:cNvPr id="514" name="Google Shape;514;p62"/>
          <p:cNvSpPr txBox="1">
            <a:spLocks noGrp="1"/>
          </p:cNvSpPr>
          <p:nvPr>
            <p:ph type="title" idx="4"/>
          </p:nvPr>
        </p:nvSpPr>
        <p:spPr>
          <a:xfrm>
            <a:off x="5185340" y="211526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03</a:t>
            </a:r>
            <a:endParaRPr dirty="0"/>
          </a:p>
        </p:txBody>
      </p:sp>
      <p:sp>
        <p:nvSpPr>
          <p:cNvPr id="516" name="Google Shape;516;p62"/>
          <p:cNvSpPr txBox="1">
            <a:spLocks noGrp="1"/>
          </p:cNvSpPr>
          <p:nvPr>
            <p:ph type="title" idx="2"/>
          </p:nvPr>
        </p:nvSpPr>
        <p:spPr>
          <a:xfrm>
            <a:off x="847732" y="211526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4440299"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Build a classification model using ID3 algorithm with k-fold cross validation.</a:t>
            </a:r>
            <a:endParaRPr dirty="0"/>
          </a:p>
        </p:txBody>
      </p:sp>
      <p:sp>
        <p:nvSpPr>
          <p:cNvPr id="520" name="Google Shape;520;p62"/>
          <p:cNvSpPr txBox="1">
            <a:spLocks noGrp="1"/>
          </p:cNvSpPr>
          <p:nvPr>
            <p:ph type="title" idx="7"/>
          </p:nvPr>
        </p:nvSpPr>
        <p:spPr>
          <a:xfrm>
            <a:off x="7354144" y="211526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7</a:t>
            </a:r>
            <a:endParaRPr lang="en-IN" dirty="0">
              <a:solidFill>
                <a:schemeClr val="bg1">
                  <a:lumMod val="75000"/>
                </a:schemeClr>
              </a:solidFill>
            </a:endParaRPr>
          </a:p>
        </p:txBody>
      </p:sp>
      <p:sp>
        <p:nvSpPr>
          <p:cNvPr id="10" name="Google Shape;512;p62"/>
          <p:cNvSpPr txBox="1">
            <a:spLocks noGrp="1"/>
          </p:cNvSpPr>
          <p:nvPr>
            <p:ph type="subTitle" idx="1"/>
          </p:nvPr>
        </p:nvSpPr>
        <p:spPr>
          <a:xfrm>
            <a:off x="228905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Load contact-</a:t>
            </a:r>
            <a:r>
              <a:rPr lang="en-US" dirty="0" err="1" smtClean="0"/>
              <a:t>lenses.arff</a:t>
            </a:r>
            <a:r>
              <a:rPr lang="en-US" dirty="0" smtClean="0"/>
              <a:t> dataset</a:t>
            </a:r>
            <a:endParaRPr dirty="0"/>
          </a:p>
        </p:txBody>
      </p:sp>
      <p:sp>
        <p:nvSpPr>
          <p:cNvPr id="11" name="Google Shape;516;p62"/>
          <p:cNvSpPr txBox="1">
            <a:spLocks noGrp="1"/>
          </p:cNvSpPr>
          <p:nvPr>
            <p:ph type="title" idx="2"/>
          </p:nvPr>
        </p:nvSpPr>
        <p:spPr>
          <a:xfrm>
            <a:off x="3016536" y="211526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02</a:t>
            </a:r>
            <a:endParaRPr dirty="0"/>
          </a:p>
        </p:txBody>
      </p:sp>
    </p:spTree>
    <p:extLst>
      <p:ext uri="{BB962C8B-B14F-4D97-AF65-F5344CB8AC3E}">
        <p14:creationId xmlns:p14="http://schemas.microsoft.com/office/powerpoint/2010/main" val="231438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pPr lvl="0"/>
            <a:r>
              <a:rPr lang="en" sz="2400" dirty="0" smtClean="0">
                <a:solidFill>
                  <a:schemeClr val="bg1">
                    <a:lumMod val="75000"/>
                  </a:schemeClr>
                </a:solidFill>
              </a:rPr>
              <a:t>Task 7.1: </a:t>
            </a:r>
            <a:r>
              <a:rPr lang="en-US" sz="2400" dirty="0">
                <a:solidFill>
                  <a:schemeClr val="bg1">
                    <a:lumMod val="75000"/>
                  </a:schemeClr>
                </a:solidFill>
              </a:rPr>
              <a:t>Install required package for ID3 </a:t>
            </a: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rtl="0">
              <a:spcBef>
                <a:spcPts val="0"/>
              </a:spcBef>
              <a:spcAft>
                <a:spcPts val="600"/>
              </a:spcAft>
              <a:buClr>
                <a:schemeClr val="dk1"/>
              </a:buClr>
              <a:buSzPts val="1100"/>
              <a:buFont typeface="Wingdings" panose="05000000000000000000" pitchFamily="2" charset="2"/>
              <a:buChar char="q"/>
            </a:pPr>
            <a:r>
              <a:rPr lang="en-US" sz="2000" dirty="0" smtClean="0"/>
              <a:t>Select GUI Chooser </a:t>
            </a:r>
            <a:r>
              <a:rPr lang="en-US" sz="2000" dirty="0" smtClean="0">
                <a:sym typeface="Wingdings" panose="05000000000000000000" pitchFamily="2" charset="2"/>
              </a:rPr>
              <a:t> Tools  Package Manager</a:t>
            </a:r>
          </a:p>
          <a:p>
            <a:pPr marL="285750" lvl="0" indent="-285750" rtl="0">
              <a:spcBef>
                <a:spcPts val="0"/>
              </a:spcBef>
              <a:spcAft>
                <a:spcPts val="600"/>
              </a:spcAft>
              <a:buClr>
                <a:schemeClr val="dk1"/>
              </a:buClr>
              <a:buSzPts val="1100"/>
              <a:buFont typeface="Wingdings" panose="05000000000000000000" pitchFamily="2" charset="2"/>
              <a:buChar char="q"/>
            </a:pPr>
            <a:r>
              <a:rPr lang="en-US" sz="2000" dirty="0" smtClean="0">
                <a:sym typeface="Wingdings" panose="05000000000000000000" pitchFamily="2" charset="2"/>
              </a:rPr>
              <a:t>Search, select &amp; install </a:t>
            </a:r>
            <a:r>
              <a:rPr lang="en-US" sz="2000" b="1" i="1" dirty="0" err="1" smtClean="0">
                <a:sym typeface="Wingdings" panose="05000000000000000000" pitchFamily="2" charset="2"/>
              </a:rPr>
              <a:t>simpleEducationalLearningSchemes</a:t>
            </a:r>
            <a:r>
              <a:rPr lang="en-US" sz="2000" dirty="0" smtClean="0">
                <a:sym typeface="Wingdings" panose="05000000000000000000" pitchFamily="2" charset="2"/>
              </a:rPr>
              <a:t> </a:t>
            </a:r>
            <a:r>
              <a:rPr lang="en-US" sz="2000" smtClean="0">
                <a:sym typeface="Wingdings" panose="05000000000000000000" pitchFamily="2" charset="2"/>
              </a:rPr>
              <a:t>package to </a:t>
            </a:r>
            <a:r>
              <a:rPr lang="en-US" sz="2000" dirty="0" smtClean="0">
                <a:sym typeface="Wingdings" panose="05000000000000000000" pitchFamily="2" charset="2"/>
              </a:rPr>
              <a:t>get ID3 classifier under trees group.</a:t>
            </a:r>
          </a:p>
          <a:p>
            <a:pPr marL="285750" lvl="0" indent="-285750"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rtl="0">
              <a:spcBef>
                <a:spcPts val="0"/>
              </a:spcBef>
              <a:spcAft>
                <a:spcPts val="0"/>
              </a:spcAft>
              <a:buClr>
                <a:schemeClr val="dk1"/>
              </a:buClr>
              <a:buSzPts val="1100"/>
              <a:buFont typeface="Wingdings" panose="05000000000000000000" pitchFamily="2" charset="2"/>
              <a:buChar char="q"/>
            </a:pPr>
            <a:endParaRPr lang="en-US" sz="2000" dirty="0"/>
          </a:p>
          <a:p>
            <a:pPr marL="0" lvl="0" indent="0"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7</a:t>
            </a:r>
            <a:endParaRPr lang="en-IN" dirty="0">
              <a:solidFill>
                <a:schemeClr val="bg1">
                  <a:lumMod val="75000"/>
                </a:schemeClr>
              </a:solidFill>
            </a:endParaRPr>
          </a:p>
        </p:txBody>
      </p:sp>
      <p:pic>
        <p:nvPicPr>
          <p:cNvPr id="6" name="Picture 5" descr="GUI Chooser"/>
          <p:cNvPicPr/>
          <p:nvPr/>
        </p:nvPicPr>
        <p:blipFill>
          <a:blip r:embed="rId3">
            <a:extLst>
              <a:ext uri="{28A0092B-C50C-407E-A947-70E740481C1C}">
                <a14:useLocalDpi xmlns:a14="http://schemas.microsoft.com/office/drawing/2010/main" val="0"/>
              </a:ext>
            </a:extLst>
          </a:blip>
          <a:srcRect/>
          <a:stretch>
            <a:fillRect/>
          </a:stretch>
        </p:blipFill>
        <p:spPr bwMode="auto">
          <a:xfrm>
            <a:off x="424800" y="2675637"/>
            <a:ext cx="3477287" cy="2460663"/>
          </a:xfrm>
          <a:prstGeom prst="rect">
            <a:avLst/>
          </a:prstGeom>
          <a:noFill/>
          <a:ln>
            <a:noFill/>
          </a:ln>
        </p:spPr>
      </p:pic>
      <p:pic>
        <p:nvPicPr>
          <p:cNvPr id="7" name="Picture 6" descr="Installation Menu"/>
          <p:cNvPicPr/>
          <p:nvPr/>
        </p:nvPicPr>
        <p:blipFill>
          <a:blip r:embed="rId4">
            <a:extLst>
              <a:ext uri="{28A0092B-C50C-407E-A947-70E740481C1C}">
                <a14:useLocalDpi xmlns:a14="http://schemas.microsoft.com/office/drawing/2010/main" val="0"/>
              </a:ext>
            </a:extLst>
          </a:blip>
          <a:srcRect/>
          <a:stretch>
            <a:fillRect/>
          </a:stretch>
        </p:blipFill>
        <p:spPr bwMode="auto">
          <a:xfrm>
            <a:off x="4806296" y="2675637"/>
            <a:ext cx="3150223" cy="2423160"/>
          </a:xfrm>
          <a:prstGeom prst="rect">
            <a:avLst/>
          </a:prstGeom>
          <a:noFill/>
          <a:ln>
            <a:noFill/>
          </a:ln>
        </p:spPr>
      </p:pic>
    </p:spTree>
    <p:extLst>
      <p:ext uri="{BB962C8B-B14F-4D97-AF65-F5344CB8AC3E}">
        <p14:creationId xmlns:p14="http://schemas.microsoft.com/office/powerpoint/2010/main" val="1526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25" y="1132416"/>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Loading data from local file system:</a:t>
            </a:r>
          </a:p>
          <a:p>
            <a:pPr marL="742950" lvl="1" indent="-285750">
              <a:buSzPts val="1100"/>
              <a:buFont typeface="Arial" panose="020B0604020202020204" pitchFamily="34" charset="0"/>
              <a:buChar char="•"/>
            </a:pPr>
            <a:r>
              <a:rPr lang="en-US" sz="1600" dirty="0" smtClean="0"/>
              <a:t>Default file format for </a:t>
            </a:r>
            <a:r>
              <a:rPr lang="en-US" sz="1600" dirty="0" err="1" smtClean="0"/>
              <a:t>Weka</a:t>
            </a:r>
            <a:r>
              <a:rPr lang="en-US" sz="1600" dirty="0" smtClean="0"/>
              <a:t> is </a:t>
            </a:r>
            <a:r>
              <a:rPr lang="en-US" sz="1600" dirty="0" smtClean="0">
                <a:solidFill>
                  <a:srgbClr val="002060"/>
                </a:solidFill>
              </a:rPr>
              <a:t>ARFF </a:t>
            </a:r>
            <a:r>
              <a:rPr lang="en-US" dirty="0" smtClean="0">
                <a:solidFill>
                  <a:srgbClr val="002060"/>
                </a:solidFill>
              </a:rPr>
              <a:t>(Attribute Relation File Format)</a:t>
            </a:r>
            <a:r>
              <a:rPr lang="en-US" sz="1600" dirty="0" smtClean="0">
                <a:solidFill>
                  <a:srgbClr val="002060"/>
                </a:solidFill>
              </a:rPr>
              <a:t>.</a:t>
            </a:r>
            <a:endParaRPr lang="en-US" sz="1600" dirty="0">
              <a:solidFill>
                <a:srgbClr val="002060"/>
              </a:solidFill>
            </a:endParaRPr>
          </a:p>
          <a:p>
            <a:pPr marL="0" lvl="0" indent="0" algn="l" rtl="0">
              <a:spcBef>
                <a:spcPts val="0"/>
              </a:spcBef>
              <a:spcAft>
                <a:spcPts val="0"/>
              </a:spcAft>
              <a:buClr>
                <a:schemeClr val="dk1"/>
              </a:buClr>
              <a:buSzPts val="1100"/>
              <a:buNone/>
            </a:pPr>
            <a:endParaRPr sz="1800" dirty="0"/>
          </a:p>
        </p:txBody>
      </p:sp>
      <p:sp>
        <p:nvSpPr>
          <p:cNvPr id="9" name="Rectangle 8"/>
          <p:cNvSpPr/>
          <p:nvPr/>
        </p:nvSpPr>
        <p:spPr>
          <a:xfrm>
            <a:off x="4381501" y="2035128"/>
            <a:ext cx="4572000" cy="1169551"/>
          </a:xfrm>
          <a:prstGeom prst="rect">
            <a:avLst/>
          </a:prstGeom>
        </p:spPr>
        <p:txBody>
          <a:bodyPr>
            <a:spAutoFit/>
          </a:bodyPr>
          <a:lstStyle/>
          <a:p>
            <a:pPr algn="just"/>
            <a:r>
              <a:rPr lang="en-US" u="sng" dirty="0" smtClean="0">
                <a:latin typeface="Nunito"/>
              </a:rPr>
              <a:t>Tags:</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@relation</a:t>
            </a:r>
            <a:r>
              <a:rPr lang="en-US" dirty="0">
                <a:latin typeface="Nunito"/>
              </a:rPr>
              <a:t> tag defines the name of the database.</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@attribute </a:t>
            </a:r>
            <a:r>
              <a:rPr lang="en-US" dirty="0">
                <a:latin typeface="Nunito"/>
              </a:rPr>
              <a:t>tag defines the attributes.</a:t>
            </a:r>
          </a:p>
          <a:p>
            <a:pPr algn="just">
              <a:buFont typeface="Arial" panose="020B0604020202020204" pitchFamily="34" charset="0"/>
              <a:buChar char="•"/>
            </a:pPr>
            <a:r>
              <a:rPr lang="en-US" dirty="0" smtClean="0">
                <a:latin typeface="Nunito"/>
              </a:rPr>
              <a:t> The </a:t>
            </a:r>
            <a:r>
              <a:rPr lang="en-US" dirty="0" smtClean="0">
                <a:solidFill>
                  <a:srgbClr val="002060"/>
                </a:solidFill>
                <a:latin typeface="Nunito"/>
              </a:rPr>
              <a:t>@data </a:t>
            </a:r>
            <a:r>
              <a:rPr lang="en-US" dirty="0">
                <a:latin typeface="Nunito"/>
              </a:rPr>
              <a:t>tag starts the list of data rows each </a:t>
            </a:r>
            <a:r>
              <a:rPr lang="en-US" dirty="0" smtClean="0">
                <a:latin typeface="Nunito"/>
              </a:rPr>
              <a:t>            containing the comma separated fields.</a:t>
            </a:r>
            <a:endParaRPr lang="en-US" dirty="0">
              <a:latin typeface="Nunito"/>
            </a:endParaRPr>
          </a:p>
        </p:txBody>
      </p:sp>
      <p:sp>
        <p:nvSpPr>
          <p:cNvPr id="11" name="Rectangle 10"/>
          <p:cNvSpPr/>
          <p:nvPr/>
        </p:nvSpPr>
        <p:spPr>
          <a:xfrm>
            <a:off x="4381501" y="3274384"/>
            <a:ext cx="4572000" cy="1384995"/>
          </a:xfrm>
          <a:prstGeom prst="rect">
            <a:avLst/>
          </a:prstGeom>
        </p:spPr>
        <p:txBody>
          <a:bodyPr>
            <a:spAutoFit/>
          </a:bodyPr>
          <a:lstStyle/>
          <a:p>
            <a:pPr fontAlgn="base"/>
            <a:r>
              <a:rPr lang="en-US" i="1" u="sng" dirty="0" smtClean="0">
                <a:solidFill>
                  <a:srgbClr val="273239"/>
                </a:solidFill>
                <a:latin typeface="Nunito"/>
              </a:rPr>
              <a:t>Data types:</a:t>
            </a:r>
          </a:p>
          <a:p>
            <a:pPr marL="285750" indent="-285750" fontAlgn="base">
              <a:buFont typeface="Arial" panose="020B0604020202020204" pitchFamily="34" charset="0"/>
              <a:buChar char="•"/>
            </a:pPr>
            <a:r>
              <a:rPr lang="en-US" i="1" dirty="0" smtClean="0">
                <a:solidFill>
                  <a:srgbClr val="002060"/>
                </a:solidFill>
                <a:latin typeface="Nunito"/>
              </a:rPr>
              <a:t>nominal</a:t>
            </a:r>
            <a:r>
              <a:rPr lang="en-US" i="1" dirty="0" smtClean="0">
                <a:solidFill>
                  <a:srgbClr val="273239"/>
                </a:solidFill>
                <a:latin typeface="Nunito"/>
              </a:rPr>
              <a:t>: categorical values - represented </a:t>
            </a:r>
            <a:r>
              <a:rPr lang="en-US" i="1" dirty="0">
                <a:solidFill>
                  <a:srgbClr val="273239"/>
                </a:solidFill>
                <a:latin typeface="Nunito"/>
              </a:rPr>
              <a:t>inside curly </a:t>
            </a:r>
            <a:r>
              <a:rPr lang="en-US" i="1" dirty="0" smtClean="0">
                <a:solidFill>
                  <a:srgbClr val="273239"/>
                </a:solidFill>
                <a:latin typeface="Nunito"/>
              </a:rPr>
              <a:t>brackets.</a:t>
            </a:r>
            <a:endParaRPr lang="en-US" i="1" dirty="0">
              <a:solidFill>
                <a:srgbClr val="273239"/>
              </a:solidFill>
              <a:latin typeface="Nunito"/>
            </a:endParaRPr>
          </a:p>
          <a:p>
            <a:pPr marL="285750" indent="-285750" fontAlgn="base">
              <a:buFont typeface="Arial" panose="020B0604020202020204" pitchFamily="34" charset="0"/>
              <a:buChar char="•"/>
            </a:pPr>
            <a:r>
              <a:rPr lang="en-US" i="1" dirty="0">
                <a:solidFill>
                  <a:srgbClr val="002060"/>
                </a:solidFill>
                <a:latin typeface="Nunito"/>
              </a:rPr>
              <a:t>string</a:t>
            </a:r>
            <a:r>
              <a:rPr lang="en-US" i="1" dirty="0">
                <a:solidFill>
                  <a:srgbClr val="273239"/>
                </a:solidFill>
                <a:latin typeface="Nunito"/>
              </a:rPr>
              <a:t> : data type which accepts only string value</a:t>
            </a:r>
          </a:p>
          <a:p>
            <a:pPr marL="285750" indent="-285750" fontAlgn="base">
              <a:buFont typeface="Arial" panose="020B0604020202020204" pitchFamily="34" charset="0"/>
              <a:buChar char="•"/>
            </a:pPr>
            <a:r>
              <a:rPr lang="en-US" i="1" dirty="0">
                <a:solidFill>
                  <a:srgbClr val="002060"/>
                </a:solidFill>
                <a:latin typeface="Nunito"/>
              </a:rPr>
              <a:t>numeric</a:t>
            </a:r>
            <a:r>
              <a:rPr lang="en-US" i="1" dirty="0">
                <a:solidFill>
                  <a:srgbClr val="273239"/>
                </a:solidFill>
                <a:latin typeface="Nunito"/>
              </a:rPr>
              <a:t>: used to store numbers</a:t>
            </a:r>
          </a:p>
          <a:p>
            <a:pPr marL="285750" indent="-285750" fontAlgn="base">
              <a:buFont typeface="Arial" panose="020B0604020202020204" pitchFamily="34" charset="0"/>
              <a:buChar char="•"/>
            </a:pPr>
            <a:r>
              <a:rPr lang="en-US" i="1" dirty="0">
                <a:solidFill>
                  <a:srgbClr val="002060"/>
                </a:solidFill>
                <a:latin typeface="Nunito"/>
              </a:rPr>
              <a:t>date</a:t>
            </a:r>
            <a:r>
              <a:rPr lang="en-US" i="1" dirty="0">
                <a:solidFill>
                  <a:srgbClr val="273239"/>
                </a:solidFill>
                <a:latin typeface="Nunito"/>
              </a:rPr>
              <a:t>: used to store date</a:t>
            </a:r>
          </a:p>
        </p:txBody>
      </p:sp>
      <p:sp>
        <p:nvSpPr>
          <p:cNvPr id="15" name="Rectangle 3"/>
          <p:cNvSpPr>
            <a:spLocks noChangeArrowheads="1"/>
          </p:cNvSpPr>
          <p:nvPr/>
        </p:nvSpPr>
        <p:spPr bwMode="auto">
          <a:xfrm>
            <a:off x="190499" y="2098194"/>
            <a:ext cx="4078039" cy="2633398"/>
          </a:xfrm>
          <a:prstGeom prst="rect">
            <a:avLst/>
          </a:prstGeom>
          <a:ln>
            <a:noFill/>
          </a:ln>
        </p:spPr>
        <p:style>
          <a:lnRef idx="1">
            <a:schemeClr val="dk1"/>
          </a:lnRef>
          <a:fillRef idx="2">
            <a:schemeClr val="dk1"/>
          </a:fillRef>
          <a:effectRef idx="1">
            <a:schemeClr val="dk1"/>
          </a:effectRef>
          <a:fontRef idx="minor">
            <a:schemeClr val="dk1"/>
          </a:fontRef>
        </p:style>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@relation "employee"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strike="noStrike" cap="none" normalizeH="0" baseline="0" dirty="0" smtClean="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id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name string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contact_num</a:t>
            </a:r>
            <a:r>
              <a:rPr kumimoji="0" lang="en-US" sz="1200" b="0" i="0" strike="noStrike" cap="none" normalizeH="0" baseline="0" dirty="0" smtClean="0">
                <a:ln>
                  <a:noFill/>
                </a:ln>
                <a:solidFill>
                  <a:srgbClr val="273239"/>
                </a:solidFill>
                <a:effectLst/>
                <a:latin typeface="Consolas" panose="020B0609020204030204" pitchFamily="49" charset="0"/>
              </a:rPr>
              <a:t>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dept</a:t>
            </a:r>
            <a:r>
              <a:rPr kumimoji="0" lang="en-US" sz="1200" b="0" i="0" strike="noStrike" cap="none" normalizeH="0" baseline="0" dirty="0" smtClean="0">
                <a:ln>
                  <a:noFill/>
                </a:ln>
                <a:solidFill>
                  <a:srgbClr val="273239"/>
                </a:solidFill>
                <a:effectLst/>
                <a:latin typeface="Consolas" panose="020B0609020204030204" pitchFamily="49" charset="0"/>
              </a:rPr>
              <a:t> {HR,IT,MANAGEMENT,MAINTAINANCE}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DOB date </a:t>
            </a:r>
            <a:r>
              <a:rPr kumimoji="0" lang="en-US" sz="1200" b="0" i="0" strike="noStrike" cap="none" normalizeH="0" baseline="0" dirty="0" err="1" smtClean="0">
                <a:ln>
                  <a:noFill/>
                </a:ln>
                <a:solidFill>
                  <a:srgbClr val="273239"/>
                </a:solidFill>
                <a:effectLst/>
                <a:latin typeface="Consolas" panose="020B0609020204030204" pitchFamily="49" charset="0"/>
              </a:rPr>
              <a:t>dd</a:t>
            </a:r>
            <a:r>
              <a:rPr kumimoji="0" lang="en-US" sz="1200" b="0" i="0" strike="noStrike" cap="none" normalizeH="0" baseline="0" dirty="0" smtClean="0">
                <a:ln>
                  <a:noFill/>
                </a:ln>
                <a:solidFill>
                  <a:srgbClr val="273239"/>
                </a:solidFill>
                <a:effectLst/>
                <a:latin typeface="Consolas" panose="020B0609020204030204" pitchFamily="49" charset="0"/>
              </a:rPr>
              <a:t>-mm-</a:t>
            </a:r>
            <a:r>
              <a:rPr kumimoji="0" lang="en-US" sz="1200" b="0" i="0" strike="noStrike" cap="none" normalizeH="0" baseline="0" dirty="0" err="1" smtClean="0">
                <a:ln>
                  <a:noFill/>
                </a:ln>
                <a:solidFill>
                  <a:srgbClr val="273239"/>
                </a:solidFill>
                <a:effectLst/>
                <a:latin typeface="Consolas" panose="020B0609020204030204" pitchFamily="49" charset="0"/>
              </a:rPr>
              <a:t>yyyy</a:t>
            </a:r>
            <a:r>
              <a:rPr kumimoji="0" lang="en-US" sz="1200" b="0" i="0" strike="noStrike" cap="none" normalizeH="0" baseline="0" dirty="0" smtClean="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city string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solidFill>
                <a:srgbClr val="27323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1,naman,1234556678,IT,02-08-2000,rjt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2,yash,1234556679,HR,04-05-2001,amd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3,kishan,1214556678,MANAGEMENT,02-11-2001,pbr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4,?,5234556678,IT,03-05-2000,amd</a:t>
            </a:r>
            <a:r>
              <a:rPr kumimoji="0" lang="en-US" sz="600" b="0" i="0" strike="noStrike" cap="none" normalizeH="0" baseline="0" dirty="0" smtClean="0">
                <a:ln>
                  <a:noFill/>
                </a:ln>
                <a:solidFill>
                  <a:schemeClr val="tx1"/>
                </a:solidFill>
                <a:effectLst/>
              </a:rPr>
              <a:t> </a:t>
            </a:r>
            <a:endParaRPr kumimoji="0" lang="en-US" sz="1800" b="0" i="0"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1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581177"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7.2: </a:t>
            </a:r>
            <a:r>
              <a:rPr lang="en" sz="2400" dirty="0">
                <a:solidFill>
                  <a:schemeClr val="bg1">
                    <a:lumMod val="75000"/>
                  </a:schemeClr>
                </a:solidFill>
              </a:rPr>
              <a:t>Load </a:t>
            </a:r>
            <a:r>
              <a:rPr lang="en" sz="2400" dirty="0" smtClean="0">
                <a:solidFill>
                  <a:schemeClr val="bg1">
                    <a:lumMod val="75000"/>
                  </a:schemeClr>
                </a:solidFill>
              </a:rPr>
              <a:t>contact-lenses.arff </a:t>
            </a:r>
            <a:r>
              <a:rPr lang="en" sz="2400" dirty="0">
                <a:solidFill>
                  <a:schemeClr val="bg1">
                    <a:lumMod val="75000"/>
                  </a:schemeClr>
                </a:solidFill>
              </a:rPr>
              <a:t>dataset and explore it</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contact-</a:t>
            </a:r>
            <a:r>
              <a:rPr lang="en-US" sz="2000" dirty="0" err="1" smtClean="0"/>
              <a:t>lenses.arff</a:t>
            </a:r>
            <a:r>
              <a:rPr lang="en-US" sz="2000" dirty="0" smtClean="0"/>
              <a:t> from the </a:t>
            </a:r>
            <a:r>
              <a:rPr lang="en-US" sz="2000" dirty="0" err="1" smtClean="0"/>
              <a:t>Weka’s</a:t>
            </a:r>
            <a:r>
              <a:rPr lang="en-US" sz="2000" dirty="0" smtClean="0"/>
              <a:t> data folder.</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7</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351759" y="1950998"/>
            <a:ext cx="3973989" cy="2743200"/>
          </a:xfrm>
          <a:prstGeom prst="rect">
            <a:avLst/>
          </a:prstGeom>
        </p:spPr>
      </p:pic>
      <p:pic>
        <p:nvPicPr>
          <p:cNvPr id="4" name="Picture 3"/>
          <p:cNvPicPr>
            <a:picLocks noChangeAspect="1"/>
          </p:cNvPicPr>
          <p:nvPr/>
        </p:nvPicPr>
        <p:blipFill>
          <a:blip r:embed="rId4"/>
          <a:stretch>
            <a:fillRect/>
          </a:stretch>
        </p:blipFill>
        <p:spPr>
          <a:xfrm>
            <a:off x="4540980" y="1950998"/>
            <a:ext cx="4332459" cy="2743200"/>
          </a:xfrm>
          <a:prstGeom prst="rect">
            <a:avLst/>
          </a:prstGeom>
        </p:spPr>
      </p:pic>
      <p:sp>
        <p:nvSpPr>
          <p:cNvPr id="5" name="TextBox 4"/>
          <p:cNvSpPr txBox="1"/>
          <p:nvPr/>
        </p:nvSpPr>
        <p:spPr>
          <a:xfrm>
            <a:off x="2239200" y="4882617"/>
            <a:ext cx="3698448" cy="307777"/>
          </a:xfrm>
          <a:prstGeom prst="rect">
            <a:avLst/>
          </a:prstGeom>
          <a:noFill/>
        </p:spPr>
        <p:txBody>
          <a:bodyPr wrap="none" rtlCol="0">
            <a:spAutoFit/>
          </a:bodyPr>
          <a:lstStyle/>
          <a:p>
            <a:r>
              <a:rPr lang="en-US" dirty="0" smtClean="0"/>
              <a:t>Note: ID3 works with Nominal attributes only</a:t>
            </a:r>
            <a:endParaRPr lang="en-IN" dirty="0"/>
          </a:p>
        </p:txBody>
      </p:sp>
    </p:spTree>
    <p:extLst>
      <p:ext uri="{BB962C8B-B14F-4D97-AF65-F5344CB8AC3E}">
        <p14:creationId xmlns:p14="http://schemas.microsoft.com/office/powerpoint/2010/main" val="333808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7.3: </a:t>
            </a:r>
            <a:r>
              <a:rPr lang="en" sz="2400" dirty="0">
                <a:solidFill>
                  <a:schemeClr val="bg1">
                    <a:lumMod val="75000"/>
                  </a:schemeClr>
                </a:solidFill>
              </a:rPr>
              <a:t>Build a classification model using </a:t>
            </a:r>
            <a:r>
              <a:rPr lang="en" sz="2400" dirty="0" smtClean="0">
                <a:solidFill>
                  <a:schemeClr val="bg1">
                    <a:lumMod val="75000"/>
                  </a:schemeClr>
                </a:solidFill>
              </a:rPr>
              <a:t>ID3</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40500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 </a:t>
            </a:r>
            <a:endParaRPr lang="en-US" sz="400" dirty="0" smtClean="0"/>
          </a:p>
          <a:p>
            <a:pPr marL="800100" lvl="1" indent="-342900" algn="just">
              <a:spcAft>
                <a:spcPts val="600"/>
              </a:spcAft>
              <a:buSzPts val="1100"/>
              <a:buFont typeface="+mj-lt"/>
              <a:buAutoNum type="arabicPeriod"/>
            </a:pPr>
            <a:r>
              <a:rPr lang="en-US" sz="1800" dirty="0" smtClean="0"/>
              <a:t>Click on Classify  and select Cross-validation with some number of folds under Test options group.</a:t>
            </a:r>
          </a:p>
          <a:p>
            <a:pPr marL="800100" lvl="1" indent="-342900" algn="just">
              <a:spcAft>
                <a:spcPts val="600"/>
              </a:spcAft>
              <a:buSzPts val="1100"/>
              <a:buFont typeface="+mj-lt"/>
              <a:buAutoNum type="arabicPeriod"/>
            </a:pPr>
            <a:r>
              <a:rPr lang="en-US" sz="1800" dirty="0" smtClean="0"/>
              <a:t>Select Choose </a:t>
            </a:r>
            <a:r>
              <a:rPr lang="en-US" sz="1800" dirty="0" smtClean="0">
                <a:sym typeface="Wingdings" panose="05000000000000000000" pitchFamily="2" charset="2"/>
              </a:rPr>
              <a:t> classifiers  trees  ID3. </a:t>
            </a:r>
          </a:p>
          <a:p>
            <a:pPr marL="800100" lvl="1" indent="-342900" algn="just">
              <a:spcAft>
                <a:spcPts val="600"/>
              </a:spcAft>
              <a:buSzPts val="1100"/>
              <a:buFont typeface="+mj-lt"/>
              <a:buAutoNum type="arabicPeriod"/>
            </a:pPr>
            <a:r>
              <a:rPr lang="en-US" sz="1800" dirty="0" smtClean="0">
                <a:sym typeface="Wingdings" panose="05000000000000000000" pitchFamily="2" charset="2"/>
              </a:rPr>
              <a:t>Clock on Start.</a:t>
            </a:r>
          </a:p>
          <a:p>
            <a:pPr marL="457200" lvl="1" indent="0" algn="just">
              <a:spcAft>
                <a:spcPts val="600"/>
              </a:spcAft>
              <a:buSzPts val="1100"/>
              <a:buNone/>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7</a:t>
            </a:r>
            <a:endParaRPr lang="en-IN" dirty="0">
              <a:solidFill>
                <a:schemeClr val="bg1">
                  <a:lumMod val="75000"/>
                </a:schemeClr>
              </a:solidFill>
            </a:endParaRPr>
          </a:p>
        </p:txBody>
      </p:sp>
      <p:sp>
        <p:nvSpPr>
          <p:cNvPr id="2" name="TextBox 1"/>
          <p:cNvSpPr txBox="1"/>
          <p:nvPr/>
        </p:nvSpPr>
        <p:spPr>
          <a:xfrm>
            <a:off x="713223" y="3916800"/>
            <a:ext cx="3151825" cy="307777"/>
          </a:xfrm>
          <a:prstGeom prst="rect">
            <a:avLst/>
          </a:prstGeom>
          <a:noFill/>
        </p:spPr>
        <p:txBody>
          <a:bodyPr wrap="none" rtlCol="0">
            <a:spAutoFit/>
          </a:bodyPr>
          <a:lstStyle/>
          <a:p>
            <a:r>
              <a:rPr lang="en-US" dirty="0" smtClean="0"/>
              <a:t>Note: We can’t visualize tree with ID3</a:t>
            </a:r>
            <a:endParaRPr lang="en-IN" dirty="0"/>
          </a:p>
        </p:txBody>
      </p:sp>
      <p:grpSp>
        <p:nvGrpSpPr>
          <p:cNvPr id="6" name="Group 5"/>
          <p:cNvGrpSpPr/>
          <p:nvPr/>
        </p:nvGrpSpPr>
        <p:grpSpPr>
          <a:xfrm>
            <a:off x="5997601" y="2850764"/>
            <a:ext cx="3045600" cy="2221591"/>
            <a:chOff x="5997601" y="2850764"/>
            <a:chExt cx="3045600" cy="2221591"/>
          </a:xfrm>
        </p:grpSpPr>
        <p:pic>
          <p:nvPicPr>
            <p:cNvPr id="3" name="Picture 2"/>
            <p:cNvPicPr>
              <a:picLocks noChangeAspect="1"/>
            </p:cNvPicPr>
            <p:nvPr/>
          </p:nvPicPr>
          <p:blipFill>
            <a:blip r:embed="rId3"/>
            <a:stretch>
              <a:fillRect/>
            </a:stretch>
          </p:blipFill>
          <p:spPr>
            <a:xfrm>
              <a:off x="5997601" y="2850764"/>
              <a:ext cx="3045600" cy="2221591"/>
            </a:xfrm>
            <a:prstGeom prst="rect">
              <a:avLst/>
            </a:prstGeom>
          </p:spPr>
        </p:pic>
        <p:cxnSp>
          <p:nvCxnSpPr>
            <p:cNvPr id="5" name="Straight Arrow Connector 4"/>
            <p:cNvCxnSpPr/>
            <p:nvPr/>
          </p:nvCxnSpPr>
          <p:spPr>
            <a:xfrm flipH="1" flipV="1">
              <a:off x="6544800" y="4334400"/>
              <a:ext cx="208800" cy="7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006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7.3: </a:t>
            </a:r>
            <a:r>
              <a:rPr lang="en" sz="2400" dirty="0">
                <a:solidFill>
                  <a:schemeClr val="bg1">
                    <a:lumMod val="75000"/>
                  </a:schemeClr>
                </a:solidFill>
              </a:rPr>
              <a:t>Build a classification model using </a:t>
            </a:r>
            <a:r>
              <a:rPr lang="en" sz="2400" dirty="0" smtClean="0">
                <a:solidFill>
                  <a:schemeClr val="bg1">
                    <a:lumMod val="75000"/>
                  </a:schemeClr>
                </a:solidFill>
              </a:rPr>
              <a:t>ID3</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601946" y="1442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Observations: </a:t>
            </a:r>
            <a:endParaRPr lang="en-US" sz="400" dirty="0" smtClean="0"/>
          </a:p>
          <a:p>
            <a:pPr marL="800100" lvl="1" indent="-342900" algn="just">
              <a:spcAft>
                <a:spcPts val="600"/>
              </a:spcAft>
              <a:buSzPts val="1100"/>
              <a:buFont typeface="Wingdings" panose="05000000000000000000" pitchFamily="2" charset="2"/>
              <a:buChar char="§"/>
            </a:pPr>
            <a:r>
              <a:rPr lang="en-US" sz="1600" dirty="0" smtClean="0"/>
              <a:t>Total number of instances:</a:t>
            </a:r>
          </a:p>
          <a:p>
            <a:pPr marL="800100" lvl="1" indent="-342900" algn="just">
              <a:spcAft>
                <a:spcPts val="600"/>
              </a:spcAft>
              <a:buSzPts val="1100"/>
              <a:buFont typeface="Wingdings" panose="05000000000000000000" pitchFamily="2" charset="2"/>
              <a:buChar char="§"/>
            </a:pPr>
            <a:r>
              <a:rPr lang="en-US" sz="1600" dirty="0" smtClean="0"/>
              <a:t>Correctly classified instances:</a:t>
            </a:r>
          </a:p>
          <a:p>
            <a:pPr marL="800100" lvl="1" indent="-342900" algn="just">
              <a:spcAft>
                <a:spcPts val="600"/>
              </a:spcAft>
              <a:buSzPts val="1100"/>
              <a:buFont typeface="Wingdings" panose="05000000000000000000" pitchFamily="2" charset="2"/>
              <a:buChar char="§"/>
            </a:pPr>
            <a:r>
              <a:rPr lang="en-US" sz="1600" dirty="0" smtClean="0"/>
              <a:t>Incorrectly classified instances:</a:t>
            </a:r>
          </a:p>
          <a:p>
            <a:pPr marL="800100" lvl="1" indent="-342900" algn="just">
              <a:spcAft>
                <a:spcPts val="600"/>
              </a:spcAft>
              <a:buSzPts val="1100"/>
              <a:buFont typeface="Wingdings" panose="05000000000000000000" pitchFamily="2" charset="2"/>
              <a:buChar char="§"/>
            </a:pPr>
            <a:r>
              <a:rPr lang="en-US" sz="1600" dirty="0" smtClean="0"/>
              <a:t>Accuracy:</a:t>
            </a:r>
          </a:p>
          <a:p>
            <a:pPr marL="800100" lvl="1" indent="-342900" algn="just">
              <a:spcAft>
                <a:spcPts val="600"/>
              </a:spcAft>
              <a:buSzPts val="1100"/>
              <a:buFont typeface="Wingdings" panose="05000000000000000000" pitchFamily="2" charset="2"/>
              <a:buChar char="§"/>
            </a:pPr>
            <a:r>
              <a:rPr lang="en-US" sz="1600" dirty="0" smtClean="0"/>
              <a:t>Calculation of Accuracy from Confusion Matrix:</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7</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6242812" y="937950"/>
            <a:ext cx="2807588" cy="2429942"/>
          </a:xfrm>
          <a:prstGeom prst="rect">
            <a:avLst/>
          </a:prstGeom>
        </p:spPr>
      </p:pic>
    </p:spTree>
    <p:extLst>
      <p:ext uri="{BB962C8B-B14F-4D97-AF65-F5344CB8AC3E}">
        <p14:creationId xmlns:p14="http://schemas.microsoft.com/office/powerpoint/2010/main" val="35900090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7.4: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036842"/>
            <a:ext cx="7717500" cy="368849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a:t>
            </a:r>
          </a:p>
          <a:p>
            <a:pPr marL="857250" lvl="1" indent="-400050" algn="just">
              <a:spcAft>
                <a:spcPts val="600"/>
              </a:spcAft>
              <a:buSzPts val="1100"/>
              <a:buFont typeface="+mj-lt"/>
              <a:buAutoNum type="romanLcPeriod"/>
            </a:pPr>
            <a:r>
              <a:rPr lang="en-US" sz="1600" dirty="0" smtClean="0"/>
              <a:t>Create an ARFF file with unlabeled (with ? In the place of class label) instances.</a:t>
            </a:r>
          </a:p>
          <a:p>
            <a:pPr marL="857250" lvl="1" indent="-400050" algn="just">
              <a:spcAft>
                <a:spcPts val="600"/>
              </a:spcAft>
              <a:buSzPts val="1100"/>
              <a:buFont typeface="+mj-lt"/>
              <a:buAutoNum type="romanLcPeriod"/>
            </a:pPr>
            <a:r>
              <a:rPr lang="en-US" sz="1600" dirty="0"/>
              <a:t>On the “Classify” tab, select the “Supplied test set” option in the “Test options” pane</a:t>
            </a:r>
            <a:r>
              <a:rPr lang="en-US" sz="1600" dirty="0" smtClean="0"/>
              <a:t>.</a:t>
            </a:r>
          </a:p>
          <a:p>
            <a:pPr marL="857250" lvl="1" indent="-400050" algn="just">
              <a:spcAft>
                <a:spcPts val="600"/>
              </a:spcAft>
              <a:buSzPts val="1100"/>
              <a:buFont typeface="+mj-lt"/>
              <a:buAutoNum type="romanLcPeriod"/>
            </a:pPr>
            <a:r>
              <a:rPr lang="en-US" sz="1600" dirty="0" smtClean="0"/>
              <a:t>Click </a:t>
            </a:r>
            <a:r>
              <a:rPr lang="en-US" sz="1600" dirty="0"/>
              <a:t>the “Set” button, click the “Open file” button on the options window and select the </a:t>
            </a:r>
            <a:r>
              <a:rPr lang="en-US" sz="1600" dirty="0" smtClean="0"/>
              <a:t>new dataset.</a:t>
            </a:r>
          </a:p>
          <a:p>
            <a:pPr marL="857250" lvl="1" indent="-400050" algn="just">
              <a:spcAft>
                <a:spcPts val="600"/>
              </a:spcAft>
              <a:buSzPts val="1100"/>
              <a:buFont typeface="+mj-lt"/>
              <a:buAutoNum type="romanLcPeriod"/>
            </a:pPr>
            <a:r>
              <a:rPr lang="en-US" sz="1600" dirty="0"/>
              <a:t>Click the “More options…” </a:t>
            </a:r>
            <a:r>
              <a:rPr lang="en-US" sz="1600" dirty="0" smtClean="0"/>
              <a:t>button and for </a:t>
            </a:r>
            <a:r>
              <a:rPr lang="en-US" sz="1600" dirty="0"/>
              <a:t>the “Output predictions” option click the “Choose” button and select “</a:t>
            </a:r>
            <a:r>
              <a:rPr lang="en-US" sz="1600" dirty="0" err="1"/>
              <a:t>PlainText</a:t>
            </a:r>
            <a:r>
              <a:rPr lang="en-US" sz="1600" dirty="0"/>
              <a:t>”.</a:t>
            </a:r>
            <a:r>
              <a:rPr lang="en-US" sz="1600" dirty="0" smtClean="0"/>
              <a:t> </a:t>
            </a:r>
          </a:p>
          <a:p>
            <a:pPr marL="857250" lvl="1" indent="-400050" algn="just">
              <a:spcAft>
                <a:spcPts val="600"/>
              </a:spcAft>
              <a:buSzPts val="1100"/>
              <a:buFont typeface="+mj-lt"/>
              <a:buAutoNum type="romanLcPeriod"/>
            </a:pPr>
            <a:r>
              <a:rPr lang="en-US" sz="1600" dirty="0"/>
              <a:t>Right click on the </a:t>
            </a:r>
            <a:r>
              <a:rPr lang="en-US" sz="1600" dirty="0" smtClean="0"/>
              <a:t>model </a:t>
            </a:r>
            <a:r>
              <a:rPr lang="en-US" sz="1600" dirty="0"/>
              <a:t>in the “Results list” </a:t>
            </a:r>
            <a:r>
              <a:rPr lang="en-US" sz="1600" dirty="0" smtClean="0"/>
              <a:t>pane and </a:t>
            </a:r>
            <a:r>
              <a:rPr lang="en-US" sz="1600" dirty="0"/>
              <a:t>Select “Re-evaluate model on current test set</a:t>
            </a:r>
            <a:r>
              <a:rPr lang="en-US" sz="1600" dirty="0" smtClean="0"/>
              <a:t>”.</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7</a:t>
            </a:r>
            <a:endParaRPr lang="en-IN" dirty="0">
              <a:solidFill>
                <a:schemeClr val="bg1">
                  <a:lumMod val="75000"/>
                </a:schemeClr>
              </a:solidFill>
            </a:endParaRPr>
          </a:p>
        </p:txBody>
      </p:sp>
    </p:spTree>
    <p:extLst>
      <p:ext uri="{BB962C8B-B14F-4D97-AF65-F5344CB8AC3E}">
        <p14:creationId xmlns:p14="http://schemas.microsoft.com/office/powerpoint/2010/main" val="9701327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7.4: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7</a:t>
            </a:r>
            <a:endParaRPr lang="en-IN" dirty="0">
              <a:solidFill>
                <a:schemeClr val="bg1">
                  <a:lumMod val="75000"/>
                </a:schemeClr>
              </a:solidFill>
            </a:endParaRPr>
          </a:p>
        </p:txBody>
      </p:sp>
      <p:sp>
        <p:nvSpPr>
          <p:cNvPr id="2" name="Rectangle 1"/>
          <p:cNvSpPr/>
          <p:nvPr/>
        </p:nvSpPr>
        <p:spPr>
          <a:xfrm>
            <a:off x="270000" y="1097235"/>
            <a:ext cx="4251600"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dirty="0">
                <a:latin typeface="Courier New" panose="02070309020205020404" pitchFamily="49" charset="0"/>
              </a:rPr>
              <a:t>@relation contact-lenses1</a:t>
            </a:r>
          </a:p>
          <a:p>
            <a:endParaRPr lang="en-US" sz="1050" dirty="0">
              <a:latin typeface="Courier New" panose="02070309020205020404" pitchFamily="49" charset="0"/>
            </a:endParaRPr>
          </a:p>
          <a:p>
            <a:r>
              <a:rPr lang="en-US" sz="1050" dirty="0">
                <a:latin typeface="Courier New" panose="02070309020205020404" pitchFamily="49" charset="0"/>
              </a:rPr>
              <a:t>@attribute age {young, pre-</a:t>
            </a:r>
            <a:r>
              <a:rPr lang="en-US" sz="1050" dirty="0" err="1">
                <a:latin typeface="Courier New" panose="02070309020205020404" pitchFamily="49" charset="0"/>
              </a:rPr>
              <a:t>presbyopic</a:t>
            </a:r>
            <a:r>
              <a:rPr lang="en-US" sz="1050" dirty="0">
                <a:latin typeface="Courier New" panose="02070309020205020404" pitchFamily="49" charset="0"/>
              </a:rPr>
              <a:t>, </a:t>
            </a:r>
            <a:r>
              <a:rPr lang="en-US" sz="1050" dirty="0" err="1">
                <a:latin typeface="Courier New" panose="02070309020205020404" pitchFamily="49" charset="0"/>
              </a:rPr>
              <a:t>presbyopic</a:t>
            </a:r>
            <a:r>
              <a:rPr lang="en-US" sz="1050" dirty="0">
                <a:latin typeface="Courier New" panose="02070309020205020404" pitchFamily="49" charset="0"/>
              </a:rPr>
              <a:t>}</a:t>
            </a:r>
          </a:p>
          <a:p>
            <a:r>
              <a:rPr lang="en-US" sz="1050" dirty="0">
                <a:latin typeface="Courier New" panose="02070309020205020404" pitchFamily="49" charset="0"/>
              </a:rPr>
              <a:t>@attribute spectacle-</a:t>
            </a:r>
            <a:r>
              <a:rPr lang="en-US" sz="1050" dirty="0" err="1">
                <a:latin typeface="Courier New" panose="02070309020205020404" pitchFamily="49" charset="0"/>
              </a:rPr>
              <a:t>prescrip</a:t>
            </a:r>
            <a:r>
              <a:rPr lang="en-US" sz="1050" dirty="0">
                <a:latin typeface="Courier New" panose="02070309020205020404" pitchFamily="49" charset="0"/>
              </a:rPr>
              <a:t> {</a:t>
            </a:r>
            <a:r>
              <a:rPr lang="en-US" sz="1050" dirty="0" err="1">
                <a:latin typeface="Courier New" panose="02070309020205020404" pitchFamily="49" charset="0"/>
              </a:rPr>
              <a:t>myope</a:t>
            </a:r>
            <a:r>
              <a:rPr lang="en-US" sz="1050" dirty="0">
                <a:latin typeface="Courier New" panose="02070309020205020404" pitchFamily="49" charset="0"/>
              </a:rPr>
              <a:t>, </a:t>
            </a:r>
            <a:r>
              <a:rPr lang="en-US" sz="1050" dirty="0" err="1">
                <a:latin typeface="Courier New" panose="02070309020205020404" pitchFamily="49" charset="0"/>
              </a:rPr>
              <a:t>hypermetrope</a:t>
            </a:r>
            <a:r>
              <a:rPr lang="en-US" sz="1050" dirty="0">
                <a:latin typeface="Courier New" panose="02070309020205020404" pitchFamily="49" charset="0"/>
              </a:rPr>
              <a:t>}</a:t>
            </a:r>
          </a:p>
          <a:p>
            <a:r>
              <a:rPr lang="en-US" sz="1050" dirty="0">
                <a:latin typeface="Courier New" panose="02070309020205020404" pitchFamily="49" charset="0"/>
              </a:rPr>
              <a:t>@attribute astigmatism {no, yes}</a:t>
            </a:r>
          </a:p>
          <a:p>
            <a:r>
              <a:rPr lang="en-US" sz="1050" dirty="0">
                <a:latin typeface="Courier New" panose="02070309020205020404" pitchFamily="49" charset="0"/>
              </a:rPr>
              <a:t>@attribute tear-prod-rate {reduced, normal}</a:t>
            </a:r>
          </a:p>
          <a:p>
            <a:r>
              <a:rPr lang="en-US" sz="1050" dirty="0">
                <a:latin typeface="Courier New" panose="02070309020205020404" pitchFamily="49" charset="0"/>
              </a:rPr>
              <a:t>@attribute contact-lenses {soft, hard, none}</a:t>
            </a:r>
          </a:p>
          <a:p>
            <a:endParaRPr lang="en-US" sz="1050" dirty="0">
              <a:latin typeface="Courier New" panose="02070309020205020404" pitchFamily="49" charset="0"/>
            </a:endParaRPr>
          </a:p>
          <a:p>
            <a:r>
              <a:rPr lang="en-US" sz="1050" dirty="0">
                <a:latin typeface="Courier New" panose="02070309020205020404" pitchFamily="49" charset="0"/>
              </a:rPr>
              <a:t>@data</a:t>
            </a:r>
          </a:p>
          <a:p>
            <a:r>
              <a:rPr lang="en-US" sz="1050" dirty="0" err="1">
                <a:latin typeface="Courier New" panose="02070309020205020404" pitchFamily="49" charset="0"/>
              </a:rPr>
              <a:t>young,hypermetrope,no,normal</a:t>
            </a:r>
            <a:r>
              <a:rPr lang="en-US" sz="1050" dirty="0">
                <a:latin typeface="Courier New" panose="02070309020205020404" pitchFamily="49" charset="0"/>
              </a:rPr>
              <a:t>,?</a:t>
            </a:r>
          </a:p>
          <a:p>
            <a:r>
              <a:rPr lang="en-US" sz="1050" dirty="0" err="1">
                <a:latin typeface="Courier New" panose="02070309020205020404" pitchFamily="49" charset="0"/>
              </a:rPr>
              <a:t>presbyopic,hypermetrope,no,normal</a:t>
            </a:r>
            <a:r>
              <a:rPr lang="en-US" sz="1050" dirty="0">
                <a:latin typeface="Courier New" panose="02070309020205020404" pitchFamily="49" charset="0"/>
              </a:rPr>
              <a:t>,?</a:t>
            </a:r>
          </a:p>
          <a:p>
            <a:r>
              <a:rPr lang="en-US" sz="1050" dirty="0" err="1">
                <a:latin typeface="Courier New" panose="02070309020205020404" pitchFamily="49" charset="0"/>
              </a:rPr>
              <a:t>presbyopic,myope,no,normal</a:t>
            </a:r>
            <a:r>
              <a:rPr lang="en-US" sz="1050" dirty="0">
                <a:latin typeface="Courier New" panose="02070309020205020404" pitchFamily="49" charset="0"/>
              </a:rPr>
              <a:t>,?</a:t>
            </a:r>
          </a:p>
        </p:txBody>
      </p:sp>
      <p:pic>
        <p:nvPicPr>
          <p:cNvPr id="5" name="Picture 4"/>
          <p:cNvPicPr>
            <a:picLocks noChangeAspect="1"/>
          </p:cNvPicPr>
          <p:nvPr/>
        </p:nvPicPr>
        <p:blipFill>
          <a:blip r:embed="rId3"/>
          <a:stretch>
            <a:fillRect/>
          </a:stretch>
        </p:blipFill>
        <p:spPr>
          <a:xfrm>
            <a:off x="5001074" y="1154972"/>
            <a:ext cx="3386925" cy="3475279"/>
          </a:xfrm>
          <a:prstGeom prst="rect">
            <a:avLst/>
          </a:prstGeom>
        </p:spPr>
      </p:pic>
    </p:spTree>
    <p:extLst>
      <p:ext uri="{BB962C8B-B14F-4D97-AF65-F5344CB8AC3E}">
        <p14:creationId xmlns:p14="http://schemas.microsoft.com/office/powerpoint/2010/main" val="17011549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7.4: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7</a:t>
            </a:r>
            <a:endParaRPr lang="en-IN" dirty="0">
              <a:solidFill>
                <a:schemeClr val="bg1">
                  <a:lumMod val="75000"/>
                </a:schemeClr>
              </a:solidFill>
            </a:endParaRPr>
          </a:p>
        </p:txBody>
      </p:sp>
      <p:sp>
        <p:nvSpPr>
          <p:cNvPr id="8" name="TextBox 7"/>
          <p:cNvSpPr txBox="1"/>
          <p:nvPr/>
        </p:nvSpPr>
        <p:spPr>
          <a:xfrm>
            <a:off x="4943475" y="1154973"/>
            <a:ext cx="1289135" cy="307777"/>
          </a:xfrm>
          <a:prstGeom prst="rect">
            <a:avLst/>
          </a:prstGeom>
          <a:noFill/>
        </p:spPr>
        <p:txBody>
          <a:bodyPr wrap="none" rtlCol="0">
            <a:spAutoFit/>
          </a:bodyPr>
          <a:lstStyle/>
          <a:p>
            <a:r>
              <a:rPr lang="en-US" dirty="0" smtClean="0"/>
              <a:t>Observations:</a:t>
            </a:r>
            <a:endParaRPr lang="en-IN" dirty="0"/>
          </a:p>
        </p:txBody>
      </p:sp>
      <p:graphicFrame>
        <p:nvGraphicFramePr>
          <p:cNvPr id="9" name="Table 8"/>
          <p:cNvGraphicFramePr>
            <a:graphicFrameLocks noGrp="1"/>
          </p:cNvGraphicFramePr>
          <p:nvPr>
            <p:extLst/>
          </p:nvPr>
        </p:nvGraphicFramePr>
        <p:xfrm>
          <a:off x="5221079" y="1549428"/>
          <a:ext cx="2987090" cy="3022600"/>
        </p:xfrm>
        <a:graphic>
          <a:graphicData uri="http://schemas.openxmlformats.org/drawingml/2006/table">
            <a:tbl>
              <a:tblPr firstRow="1" bandRow="1">
                <a:tableStyleId>{E3426B28-8646-44D9-9C52-A988CB586E4B}</a:tableStyleId>
              </a:tblPr>
              <a:tblGrid>
                <a:gridCol w="1493545"/>
                <a:gridCol w="1493545"/>
              </a:tblGrid>
              <a:tr h="370840">
                <a:tc>
                  <a:txBody>
                    <a:bodyPr/>
                    <a:lstStyle/>
                    <a:p>
                      <a:pPr algn="ctr"/>
                      <a:r>
                        <a:rPr lang="en-US" dirty="0" smtClean="0"/>
                        <a:t>Instance No.</a:t>
                      </a:r>
                      <a:endParaRPr lang="en-IN" dirty="0"/>
                    </a:p>
                  </a:txBody>
                  <a:tcPr/>
                </a:tc>
                <a:tc>
                  <a:txBody>
                    <a:bodyPr/>
                    <a:lstStyle/>
                    <a:p>
                      <a:pPr algn="ctr"/>
                      <a:r>
                        <a:rPr lang="en-US" dirty="0" smtClean="0"/>
                        <a:t>Predicted class</a:t>
                      </a:r>
                      <a:endParaRPr lang="en-IN" dirty="0"/>
                    </a:p>
                  </a:txBody>
                  <a:tcPr/>
                </a:tc>
              </a:tr>
              <a:tr h="37084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r>
            </a:tbl>
          </a:graphicData>
        </a:graphic>
      </p:graphicFrame>
      <p:pic>
        <p:nvPicPr>
          <p:cNvPr id="10" name="Picture 9"/>
          <p:cNvPicPr>
            <a:picLocks noChangeAspect="1"/>
          </p:cNvPicPr>
          <p:nvPr/>
        </p:nvPicPr>
        <p:blipFill>
          <a:blip r:embed="rId3"/>
          <a:stretch>
            <a:fillRect/>
          </a:stretch>
        </p:blipFill>
        <p:spPr>
          <a:xfrm>
            <a:off x="187200" y="1599998"/>
            <a:ext cx="4849908" cy="2870100"/>
          </a:xfrm>
          <a:prstGeom prst="rect">
            <a:avLst/>
          </a:prstGeom>
        </p:spPr>
      </p:pic>
    </p:spTree>
    <p:extLst>
      <p:ext uri="{BB962C8B-B14F-4D97-AF65-F5344CB8AC3E}">
        <p14:creationId xmlns:p14="http://schemas.microsoft.com/office/powerpoint/2010/main" val="391735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Classification Using </a:t>
            </a:r>
            <a:r>
              <a:rPr lang="en" sz="3600" dirty="0" smtClean="0"/>
              <a:t>Naive Bayes </a:t>
            </a:r>
            <a:r>
              <a:rPr lang="en" sz="3600" dirty="0" smtClean="0"/>
              <a:t>Algorithm With Cross-validation</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smtClean="0"/>
              <a:t>8</a:t>
            </a:r>
            <a:endParaRPr sz="3200" dirty="0"/>
          </a:p>
        </p:txBody>
      </p:sp>
    </p:spTree>
    <p:extLst>
      <p:ext uri="{BB962C8B-B14F-4D97-AF65-F5344CB8AC3E}">
        <p14:creationId xmlns:p14="http://schemas.microsoft.com/office/powerpoint/2010/main" val="232570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1239442" y="2727680"/>
            <a:ext cx="2336400" cy="572700"/>
          </a:xfrm>
          <a:prstGeom prst="rect">
            <a:avLst/>
          </a:prstGeom>
        </p:spPr>
        <p:txBody>
          <a:bodyPr spcFirstLastPara="1" wrap="square" lIns="91425" tIns="91425" rIns="91425" bIns="91425" anchor="t" anchorCtr="0">
            <a:noAutofit/>
          </a:bodyPr>
          <a:lstStyle/>
          <a:p>
            <a:pPr marL="0" lvl="0" indent="0"/>
            <a:r>
              <a:rPr lang="en-US" dirty="0"/>
              <a:t>Load contact-</a:t>
            </a:r>
            <a:r>
              <a:rPr lang="en-US" dirty="0" err="1"/>
              <a:t>lenses.arff</a:t>
            </a:r>
            <a:r>
              <a:rPr lang="en-US" dirty="0"/>
              <a:t> dataset</a:t>
            </a:r>
            <a:endParaRPr lang="en-US" dirty="0"/>
          </a:p>
        </p:txBody>
      </p:sp>
      <p:sp>
        <p:nvSpPr>
          <p:cNvPr id="514" name="Google Shape;514;p62"/>
          <p:cNvSpPr txBox="1">
            <a:spLocks noGrp="1"/>
          </p:cNvSpPr>
          <p:nvPr>
            <p:ph type="title" idx="4"/>
          </p:nvPr>
        </p:nvSpPr>
        <p:spPr>
          <a:xfrm>
            <a:off x="6301263"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03</a:t>
            </a:r>
            <a:endParaRPr dirty="0"/>
          </a:p>
        </p:txBody>
      </p:sp>
      <p:sp>
        <p:nvSpPr>
          <p:cNvPr id="516" name="Google Shape;516;p62"/>
          <p:cNvSpPr txBox="1">
            <a:spLocks noGrp="1"/>
          </p:cNvSpPr>
          <p:nvPr>
            <p:ph type="title" idx="2"/>
          </p:nvPr>
        </p:nvSpPr>
        <p:spPr>
          <a:xfrm>
            <a:off x="1963655"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5556222" y="2727680"/>
            <a:ext cx="2336400" cy="5727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Make predictions on new data.</a:t>
            </a:r>
          </a:p>
          <a:p>
            <a:pPr marL="0" lvl="0" indent="0" algn="ctr" rtl="0">
              <a:spcBef>
                <a:spcPts val="0"/>
              </a:spcBef>
              <a:spcAft>
                <a:spcPts val="0"/>
              </a:spcAft>
              <a:buClr>
                <a:schemeClr val="dk1"/>
              </a:buClr>
              <a:buSzPts val="1100"/>
              <a:buFont typeface="Arial"/>
              <a:buNone/>
            </a:pP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8</a:t>
            </a:r>
            <a:endParaRPr lang="en-IN" dirty="0">
              <a:solidFill>
                <a:schemeClr val="bg1">
                  <a:lumMod val="75000"/>
                </a:schemeClr>
              </a:solidFill>
            </a:endParaRPr>
          </a:p>
        </p:txBody>
      </p:sp>
      <p:sp>
        <p:nvSpPr>
          <p:cNvPr id="10" name="Google Shape;512;p62"/>
          <p:cNvSpPr txBox="1">
            <a:spLocks noGrp="1"/>
          </p:cNvSpPr>
          <p:nvPr>
            <p:ph type="subTitle" idx="1"/>
          </p:nvPr>
        </p:nvSpPr>
        <p:spPr>
          <a:xfrm>
            <a:off x="3404976" y="2727680"/>
            <a:ext cx="2336400" cy="572700"/>
          </a:xfrm>
          <a:prstGeom prst="rect">
            <a:avLst/>
          </a:prstGeom>
        </p:spPr>
        <p:txBody>
          <a:bodyPr spcFirstLastPara="1" wrap="square" lIns="91425" tIns="91425" rIns="91425" bIns="91425" anchor="t" anchorCtr="0">
            <a:noAutofit/>
          </a:bodyPr>
          <a:lstStyle/>
          <a:p>
            <a:pPr marL="0" indent="0"/>
            <a:r>
              <a:rPr lang="en-US" dirty="0"/>
              <a:t>Build a classification model using </a:t>
            </a:r>
            <a:r>
              <a:rPr lang="en-US" dirty="0" smtClean="0"/>
              <a:t>Naive Bayes </a:t>
            </a:r>
            <a:r>
              <a:rPr lang="en-US" dirty="0"/>
              <a:t>algorithm with k-fold cross validation.</a:t>
            </a:r>
          </a:p>
          <a:p>
            <a:pPr marL="0" lvl="0" indent="0" algn="ctr" rtl="0">
              <a:spcBef>
                <a:spcPts val="0"/>
              </a:spcBef>
              <a:spcAft>
                <a:spcPts val="0"/>
              </a:spcAft>
              <a:buNone/>
            </a:pPr>
            <a:endParaRPr dirty="0"/>
          </a:p>
        </p:txBody>
      </p:sp>
      <p:sp>
        <p:nvSpPr>
          <p:cNvPr id="11" name="Google Shape;516;p62"/>
          <p:cNvSpPr txBox="1">
            <a:spLocks noGrp="1"/>
          </p:cNvSpPr>
          <p:nvPr>
            <p:ph type="title" idx="2"/>
          </p:nvPr>
        </p:nvSpPr>
        <p:spPr>
          <a:xfrm>
            <a:off x="4132459" y="210098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02</a:t>
            </a:r>
            <a:endParaRPr dirty="0"/>
          </a:p>
        </p:txBody>
      </p:sp>
    </p:spTree>
    <p:extLst>
      <p:ext uri="{BB962C8B-B14F-4D97-AF65-F5344CB8AC3E}">
        <p14:creationId xmlns:p14="http://schemas.microsoft.com/office/powerpoint/2010/main" val="5911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581177"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a:t>
            </a:r>
            <a:r>
              <a:rPr lang="en" sz="2400" dirty="0">
                <a:solidFill>
                  <a:schemeClr val="bg1">
                    <a:lumMod val="75000"/>
                  </a:schemeClr>
                </a:solidFill>
              </a:rPr>
              <a:t>8</a:t>
            </a:r>
            <a:r>
              <a:rPr lang="en" sz="2400" dirty="0" smtClean="0">
                <a:solidFill>
                  <a:schemeClr val="bg1">
                    <a:lumMod val="75000"/>
                  </a:schemeClr>
                </a:solidFill>
              </a:rPr>
              <a:t>.1: </a:t>
            </a:r>
            <a:r>
              <a:rPr lang="en" sz="2400" dirty="0">
                <a:solidFill>
                  <a:schemeClr val="bg1">
                    <a:lumMod val="75000"/>
                  </a:schemeClr>
                </a:solidFill>
              </a:rPr>
              <a:t>Load </a:t>
            </a:r>
            <a:r>
              <a:rPr lang="en" sz="2400" dirty="0" smtClean="0">
                <a:solidFill>
                  <a:schemeClr val="bg1">
                    <a:lumMod val="75000"/>
                  </a:schemeClr>
                </a:solidFill>
              </a:rPr>
              <a:t>contact-lenses.arff </a:t>
            </a:r>
            <a:r>
              <a:rPr lang="en" sz="2400" dirty="0">
                <a:solidFill>
                  <a:schemeClr val="bg1">
                    <a:lumMod val="75000"/>
                  </a:schemeClr>
                </a:solidFill>
              </a:rPr>
              <a:t>dataset and explore it</a:t>
            </a:r>
            <a:r>
              <a:rPr lang="en-US" sz="2400" dirty="0" smtClean="0">
                <a:solidFill>
                  <a:schemeClr val="bg1">
                    <a:lumMod val="75000"/>
                  </a:schemeClr>
                </a:solidFill>
              </a:rPr>
              <a:t>.</a:t>
            </a:r>
            <a:br>
              <a:rPr lang="en-US" sz="2400" dirty="0" smtClean="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contact-</a:t>
            </a:r>
            <a:r>
              <a:rPr lang="en-US" sz="2000" dirty="0" err="1" smtClean="0"/>
              <a:t>lenses.arff</a:t>
            </a:r>
            <a:r>
              <a:rPr lang="en-US" sz="2000" dirty="0" smtClean="0"/>
              <a:t> from the </a:t>
            </a:r>
            <a:r>
              <a:rPr lang="en-US" sz="2000" dirty="0" err="1" smtClean="0"/>
              <a:t>Weka’s</a:t>
            </a:r>
            <a:r>
              <a:rPr lang="en-US" sz="2000" dirty="0" smtClean="0"/>
              <a:t> data folder.</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8</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351759" y="1950998"/>
            <a:ext cx="3973989" cy="2743200"/>
          </a:xfrm>
          <a:prstGeom prst="rect">
            <a:avLst/>
          </a:prstGeom>
        </p:spPr>
      </p:pic>
      <p:pic>
        <p:nvPicPr>
          <p:cNvPr id="4" name="Picture 3"/>
          <p:cNvPicPr>
            <a:picLocks noChangeAspect="1"/>
          </p:cNvPicPr>
          <p:nvPr/>
        </p:nvPicPr>
        <p:blipFill>
          <a:blip r:embed="rId4"/>
          <a:stretch>
            <a:fillRect/>
          </a:stretch>
        </p:blipFill>
        <p:spPr>
          <a:xfrm>
            <a:off x="4540980" y="1950998"/>
            <a:ext cx="4332459" cy="2743200"/>
          </a:xfrm>
          <a:prstGeom prst="rect">
            <a:avLst/>
          </a:prstGeom>
        </p:spPr>
      </p:pic>
    </p:spTree>
    <p:extLst>
      <p:ext uri="{BB962C8B-B14F-4D97-AF65-F5344CB8AC3E}">
        <p14:creationId xmlns:p14="http://schemas.microsoft.com/office/powerpoint/2010/main" val="79588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580671"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8</a:t>
            </a:r>
            <a:r>
              <a:rPr lang="en" sz="2400" dirty="0" smtClean="0">
                <a:solidFill>
                  <a:schemeClr val="bg1">
                    <a:lumMod val="75000"/>
                  </a:schemeClr>
                </a:solidFill>
              </a:rPr>
              <a:t>.2: </a:t>
            </a:r>
            <a:r>
              <a:rPr lang="en" sz="2400" dirty="0">
                <a:solidFill>
                  <a:schemeClr val="bg1">
                    <a:lumMod val="75000"/>
                  </a:schemeClr>
                </a:solidFill>
              </a:rPr>
              <a:t>Build a classification model using </a:t>
            </a:r>
            <a:r>
              <a:rPr lang="en" sz="2400" dirty="0" smtClean="0">
                <a:solidFill>
                  <a:schemeClr val="bg1">
                    <a:lumMod val="75000"/>
                  </a:schemeClr>
                </a:solidFill>
              </a:rPr>
              <a:t>Navie Bayes</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mc:AlternateContent xmlns:mc="http://schemas.openxmlformats.org/markup-compatibility/2006">
        <mc:Choice xmlns:a14="http://schemas.microsoft.com/office/drawing/2010/main" Requires="a14">
          <p:sp>
            <p:nvSpPr>
              <p:cNvPr id="489" name="Google Shape;489;p60"/>
              <p:cNvSpPr txBox="1">
                <a:spLocks noGrp="1"/>
              </p:cNvSpPr>
              <p:nvPr>
                <p:ph type="body" idx="1"/>
              </p:nvPr>
            </p:nvSpPr>
            <p:spPr>
              <a:xfrm>
                <a:off x="713223" y="1405005"/>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IN" sz="2000" dirty="0" smtClean="0"/>
                  <a:t>Naive Bayes Classifier</a:t>
                </a:r>
                <a:r>
                  <a:rPr lang="en-US" sz="2000" dirty="0" smtClean="0"/>
                  <a:t>: </a:t>
                </a:r>
                <a:endParaRPr lang="en-US" sz="400" dirty="0" smtClean="0"/>
              </a:p>
              <a:p>
                <a:pPr marL="800100" lvl="1" indent="-342900" algn="just">
                  <a:spcAft>
                    <a:spcPts val="600"/>
                  </a:spcAft>
                  <a:buSzPts val="1100"/>
                </a:pPr>
                <a:r>
                  <a:rPr lang="en-US" sz="1800" dirty="0" smtClean="0"/>
                  <a:t>Naïve (all attributes are independent) + Bayes (Use of Bayes theorem).</a:t>
                </a:r>
              </a:p>
              <a:p>
                <a:pPr marL="800100" lvl="1" indent="-342900" algn="just">
                  <a:spcAft>
                    <a:spcPts val="600"/>
                  </a:spcAft>
                  <a:buSzPts val="1100"/>
                </a:pPr>
                <a:r>
                  <a:rPr lang="en-US" sz="1800" dirty="0" smtClean="0">
                    <a:sym typeface="Wingdings" panose="05000000000000000000" pitchFamily="2" charset="2"/>
                  </a:rPr>
                  <a:t>Assume the i</a:t>
                </a:r>
                <a:r>
                  <a:rPr lang="en-US" sz="1800" dirty="0" smtClean="0">
                    <a:sym typeface="Wingdings" panose="05000000000000000000" pitchFamily="2" charset="2"/>
                  </a:rPr>
                  <a:t>nstances with n attributes and </a:t>
                </a:r>
                <a:r>
                  <a:rPr lang="en-US" sz="1800" dirty="0" smtClean="0">
                    <a:sym typeface="Wingdings" panose="05000000000000000000" pitchFamily="2" charset="2"/>
                  </a:rPr>
                  <a:t>class label </a:t>
                </a:r>
                <a14:m>
                  <m:oMath xmlns:m="http://schemas.openxmlformats.org/officeDocument/2006/math">
                    <m:r>
                      <m:rPr>
                        <m:sty m:val="p"/>
                      </m:rPr>
                      <a:rPr lang="en-US" sz="1800" b="0" i="0" smtClean="0">
                        <a:latin typeface="Cambria Math" panose="02040503050406030204" pitchFamily="18" charset="0"/>
                        <a:ea typeface="Cambria Math" panose="02040503050406030204" pitchFamily="18" charset="0"/>
                        <a:sym typeface="Wingdings" panose="05000000000000000000" pitchFamily="2" charset="2"/>
                      </a:rPr>
                      <m:t>y</m:t>
                    </m:r>
                    <m:r>
                      <a:rPr lang="en-US" sz="1800" i="1" smtClean="0">
                        <a:latin typeface="Cambria Math" panose="02040503050406030204" pitchFamily="18" charset="0"/>
                        <a:ea typeface="Cambria Math" panose="02040503050406030204" pitchFamily="18" charset="0"/>
                        <a:sym typeface="Wingdings" panose="05000000000000000000" pitchFamily="2" charset="2"/>
                      </a:rPr>
                      <m:t>∈</m:t>
                    </m:r>
                    <m:d>
                      <m:dPr>
                        <m:begChr m:val="{"/>
                        <m:endChr m:val="}"/>
                        <m:ctrlPr>
                          <a:rPr lang="en-US" sz="1800" i="1" smtClean="0">
                            <a:latin typeface="Cambria Math" panose="02040503050406030204" pitchFamily="18" charset="0"/>
                            <a:ea typeface="Cambria Math" panose="02040503050406030204" pitchFamily="18" charset="0"/>
                            <a:sym typeface="Wingdings" panose="05000000000000000000" pitchFamily="2" charset="2"/>
                          </a:rPr>
                        </m:ctrlPr>
                      </m:dPr>
                      <m:e>
                        <m:sSub>
                          <m:sSubPr>
                            <m:ctrlPr>
                              <a:rPr lang="en-US" sz="1800" i="1" smtClean="0">
                                <a:latin typeface="Cambria Math" panose="02040503050406030204" pitchFamily="18" charset="0"/>
                                <a:ea typeface="Cambria Math" panose="02040503050406030204" pitchFamily="18" charset="0"/>
                                <a:sym typeface="Wingdings" panose="05000000000000000000" pitchFamily="2" charset="2"/>
                              </a:rPr>
                            </m:ctrlPr>
                          </m:sSubPr>
                          <m:e>
                            <m:r>
                              <a:rPr lang="en-US" sz="1800" b="0" i="1" smtClean="0">
                                <a:latin typeface="Cambria Math" panose="02040503050406030204" pitchFamily="18" charset="0"/>
                                <a:ea typeface="Cambria Math" panose="02040503050406030204" pitchFamily="18" charset="0"/>
                                <a:sym typeface="Wingdings" panose="05000000000000000000" pitchFamily="2" charset="2"/>
                              </a:rPr>
                              <m:t>𝑐</m:t>
                            </m:r>
                          </m:e>
                          <m:sub>
                            <m:r>
                              <a:rPr lang="en-US" sz="1800" b="0" i="1" smtClean="0">
                                <a:latin typeface="Cambria Math" panose="02040503050406030204" pitchFamily="18" charset="0"/>
                                <a:ea typeface="Cambria Math" panose="02040503050406030204" pitchFamily="18" charset="0"/>
                                <a:sym typeface="Wingdings" panose="05000000000000000000" pitchFamily="2" charset="2"/>
                              </a:rPr>
                              <m:t>1</m:t>
                            </m:r>
                          </m:sub>
                        </m:sSub>
                        <m:r>
                          <a:rPr lang="en-US" sz="18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sz="1800" i="1">
                                <a:latin typeface="Cambria Math" panose="02040503050406030204" pitchFamily="18" charset="0"/>
                                <a:ea typeface="Cambria Math" panose="02040503050406030204" pitchFamily="18" charset="0"/>
                                <a:sym typeface="Wingdings" panose="05000000000000000000" pitchFamily="2" charset="2"/>
                              </a:rPr>
                            </m:ctrlPr>
                          </m:sSubPr>
                          <m:e>
                            <m:r>
                              <a:rPr lang="en-US" sz="1800" i="1">
                                <a:latin typeface="Cambria Math" panose="02040503050406030204" pitchFamily="18" charset="0"/>
                                <a:ea typeface="Cambria Math" panose="02040503050406030204" pitchFamily="18" charset="0"/>
                                <a:sym typeface="Wingdings" panose="05000000000000000000" pitchFamily="2" charset="2"/>
                              </a:rPr>
                              <m:t>𝑐</m:t>
                            </m:r>
                          </m:e>
                          <m:sub>
                            <m:r>
                              <a:rPr lang="en-US" sz="1800" b="0" i="1" smtClean="0">
                                <a:latin typeface="Cambria Math" panose="02040503050406030204" pitchFamily="18" charset="0"/>
                                <a:ea typeface="Cambria Math" panose="02040503050406030204" pitchFamily="18" charset="0"/>
                                <a:sym typeface="Wingdings" panose="05000000000000000000" pitchFamily="2" charset="2"/>
                              </a:rPr>
                              <m:t>2</m:t>
                            </m:r>
                          </m:sub>
                        </m:sSub>
                        <m:r>
                          <a:rPr lang="en-US" sz="18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sz="1800" i="1">
                                <a:latin typeface="Cambria Math" panose="02040503050406030204" pitchFamily="18" charset="0"/>
                                <a:ea typeface="Cambria Math" panose="02040503050406030204" pitchFamily="18" charset="0"/>
                                <a:sym typeface="Wingdings" panose="05000000000000000000" pitchFamily="2" charset="2"/>
                              </a:rPr>
                            </m:ctrlPr>
                          </m:sSubPr>
                          <m:e>
                            <m:r>
                              <a:rPr lang="en-US" sz="1800" i="1">
                                <a:latin typeface="Cambria Math" panose="02040503050406030204" pitchFamily="18" charset="0"/>
                                <a:ea typeface="Cambria Math" panose="02040503050406030204" pitchFamily="18" charset="0"/>
                                <a:sym typeface="Wingdings" panose="05000000000000000000" pitchFamily="2" charset="2"/>
                              </a:rPr>
                              <m:t>𝑐</m:t>
                            </m:r>
                          </m:e>
                          <m:sub>
                            <m:r>
                              <a:rPr lang="en-US" sz="1800" b="0" i="1" smtClean="0">
                                <a:latin typeface="Cambria Math" panose="02040503050406030204" pitchFamily="18" charset="0"/>
                                <a:ea typeface="Cambria Math" panose="02040503050406030204" pitchFamily="18" charset="0"/>
                                <a:sym typeface="Wingdings" panose="05000000000000000000" pitchFamily="2" charset="2"/>
                              </a:rPr>
                              <m:t>𝑘</m:t>
                            </m:r>
                          </m:sub>
                        </m:sSub>
                      </m:e>
                    </m:d>
                    <m:r>
                      <a:rPr lang="en-US" sz="18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en-US" sz="1800" b="0" dirty="0" smtClean="0">
                  <a:ea typeface="Cambria Math" panose="02040503050406030204" pitchFamily="18" charset="0"/>
                  <a:sym typeface="Wingdings" panose="05000000000000000000" pitchFamily="2" charset="2"/>
                </a:endParaRPr>
              </a:p>
              <a:p>
                <a:pPr marL="800100" lvl="1" indent="-342900" algn="just">
                  <a:spcAft>
                    <a:spcPts val="600"/>
                  </a:spcAft>
                  <a:buSzPts val="1100"/>
                </a:pPr>
                <a:r>
                  <a:rPr lang="en-US" sz="1800" dirty="0" smtClean="0">
                    <a:sym typeface="Wingdings" panose="05000000000000000000" pitchFamily="2" charset="2"/>
                  </a:rPr>
                  <a:t>Then the prediction </a:t>
                </a:r>
                <a14:m>
                  <m:oMath xmlns:m="http://schemas.openxmlformats.org/officeDocument/2006/math">
                    <m:acc>
                      <m:accPr>
                        <m:chr m:val="̂"/>
                        <m:ctrlPr>
                          <a:rPr lang="en-US" sz="1800" i="1">
                            <a:latin typeface="Cambria Math" panose="02040503050406030204" pitchFamily="18" charset="0"/>
                            <a:sym typeface="Wingdings" panose="05000000000000000000" pitchFamily="2" charset="2"/>
                          </a:rPr>
                        </m:ctrlPr>
                      </m:accPr>
                      <m:e>
                        <m:r>
                          <a:rPr lang="en-US" sz="1800" i="1">
                            <a:latin typeface="Cambria Math" panose="02040503050406030204" pitchFamily="18" charset="0"/>
                            <a:sym typeface="Wingdings" panose="05000000000000000000" pitchFamily="2" charset="2"/>
                          </a:rPr>
                          <m:t>𝑦</m:t>
                        </m:r>
                      </m:e>
                    </m:acc>
                    <m:r>
                      <a:rPr lang="en-US" sz="1800" b="0" i="1" smtClean="0">
                        <a:latin typeface="Cambria Math" panose="02040503050406030204" pitchFamily="18" charset="0"/>
                        <a:sym typeface="Wingdings" panose="05000000000000000000" pitchFamily="2" charset="2"/>
                      </a:rPr>
                      <m:t>=</m:t>
                    </m:r>
                    <m:func>
                      <m:funcPr>
                        <m:ctrlPr>
                          <a:rPr lang="en-US" sz="1800" b="0" i="1" smtClean="0">
                            <a:latin typeface="Cambria Math" panose="02040503050406030204" pitchFamily="18" charset="0"/>
                            <a:sym typeface="Wingdings" panose="05000000000000000000" pitchFamily="2" charset="2"/>
                          </a:rPr>
                        </m:ctrlPr>
                      </m:funcPr>
                      <m:fName>
                        <m:limLow>
                          <m:limLowPr>
                            <m:ctrlPr>
                              <a:rPr lang="en-US" sz="1800" b="0" i="1" smtClean="0">
                                <a:latin typeface="Cambria Math" panose="02040503050406030204" pitchFamily="18" charset="0"/>
                                <a:sym typeface="Wingdings" panose="05000000000000000000" pitchFamily="2" charset="2"/>
                              </a:rPr>
                            </m:ctrlPr>
                          </m:limLowPr>
                          <m:e>
                            <m:r>
                              <m:rPr>
                                <m:sty m:val="p"/>
                              </m:rPr>
                              <a:rPr lang="en-US" sz="1800" b="0" i="0" smtClean="0">
                                <a:latin typeface="Cambria Math" panose="02040503050406030204" pitchFamily="18" charset="0"/>
                                <a:sym typeface="Wingdings" panose="05000000000000000000" pitchFamily="2" charset="2"/>
                              </a:rPr>
                              <m:t>arg</m:t>
                            </m:r>
                            <m:r>
                              <a:rPr lang="en-US" sz="1800" b="0" i="0" smtClean="0">
                                <a:latin typeface="Cambria Math" panose="02040503050406030204" pitchFamily="18" charset="0"/>
                                <a:sym typeface="Wingdings" panose="05000000000000000000" pitchFamily="2" charset="2"/>
                              </a:rPr>
                              <m:t> </m:t>
                            </m:r>
                            <m:r>
                              <m:rPr>
                                <m:sty m:val="p"/>
                              </m:rPr>
                              <a:rPr lang="en-US" sz="1800" b="0" i="0" smtClean="0">
                                <a:latin typeface="Cambria Math" panose="02040503050406030204" pitchFamily="18" charset="0"/>
                                <a:sym typeface="Wingdings" panose="05000000000000000000" pitchFamily="2" charset="2"/>
                              </a:rPr>
                              <m:t>max</m:t>
                            </m:r>
                          </m:e>
                          <m:lim>
                            <m:sSub>
                              <m:sSubPr>
                                <m:ctrlPr>
                                  <a:rPr lang="en-US" sz="1800" b="0" i="1" smtClean="0">
                                    <a:latin typeface="Cambria Math" panose="02040503050406030204" pitchFamily="18" charset="0"/>
                                    <a:sym typeface="Wingdings" panose="05000000000000000000" pitchFamily="2" charset="2"/>
                                  </a:rPr>
                                </m:ctrlPr>
                              </m:sSubPr>
                              <m:e>
                                <m:r>
                                  <a:rPr lang="en-US" sz="1800" b="0" i="1" smtClean="0">
                                    <a:latin typeface="Cambria Math" panose="02040503050406030204" pitchFamily="18" charset="0"/>
                                    <a:sym typeface="Wingdings" panose="05000000000000000000" pitchFamily="2" charset="2"/>
                                  </a:rPr>
                                  <m:t>𝑐</m:t>
                                </m:r>
                              </m:e>
                              <m:sub>
                                <m:r>
                                  <a:rPr lang="en-US" sz="1800" b="0" i="1" smtClean="0">
                                    <a:latin typeface="Cambria Math" panose="02040503050406030204" pitchFamily="18" charset="0"/>
                                    <a:sym typeface="Wingdings" panose="05000000000000000000" pitchFamily="2" charset="2"/>
                                  </a:rPr>
                                  <m:t>𝑖</m:t>
                                </m:r>
                              </m:sub>
                            </m:sSub>
                          </m:lim>
                        </m:limLow>
                      </m:fName>
                      <m:e>
                        <m:d>
                          <m:dPr>
                            <m:begChr m:val="{"/>
                            <m:endChr m:val="}"/>
                            <m:ctrlPr>
                              <a:rPr lang="en-US" sz="1800" b="0" i="1" smtClean="0">
                                <a:latin typeface="Cambria Math" panose="02040503050406030204" pitchFamily="18" charset="0"/>
                                <a:sym typeface="Wingdings" panose="05000000000000000000" pitchFamily="2" charset="2"/>
                              </a:rPr>
                            </m:ctrlPr>
                          </m:dPr>
                          <m:e>
                            <m:r>
                              <a:rPr lang="en-US" sz="1800" b="0" i="1" smtClean="0">
                                <a:latin typeface="Cambria Math" panose="02040503050406030204" pitchFamily="18" charset="0"/>
                                <a:sym typeface="Wingdings" panose="05000000000000000000" pitchFamily="2" charset="2"/>
                              </a:rPr>
                              <m:t>𝑃</m:t>
                            </m:r>
                            <m:r>
                              <a:rPr lang="en-US" sz="1800" b="0" i="1" smtClean="0">
                                <a:latin typeface="Cambria Math" panose="02040503050406030204" pitchFamily="18" charset="0"/>
                                <a:sym typeface="Wingdings" panose="05000000000000000000" pitchFamily="2" charset="2"/>
                              </a:rPr>
                              <m:t>(</m:t>
                            </m:r>
                            <m:sSub>
                              <m:sSubPr>
                                <m:ctrlPr>
                                  <a:rPr lang="en-US" sz="1800" b="0" i="1" smtClean="0">
                                    <a:latin typeface="Cambria Math" panose="02040503050406030204" pitchFamily="18" charset="0"/>
                                    <a:sym typeface="Wingdings" panose="05000000000000000000" pitchFamily="2" charset="2"/>
                                  </a:rPr>
                                </m:ctrlPr>
                              </m:sSubPr>
                              <m:e>
                                <m:r>
                                  <a:rPr lang="en-US" sz="1800" b="0" i="1" smtClean="0">
                                    <a:latin typeface="Cambria Math" panose="02040503050406030204" pitchFamily="18" charset="0"/>
                                    <a:sym typeface="Wingdings" panose="05000000000000000000" pitchFamily="2" charset="2"/>
                                  </a:rPr>
                                  <m:t>𝑐</m:t>
                                </m:r>
                              </m:e>
                              <m:sub>
                                <m:r>
                                  <a:rPr lang="en-US" sz="1800" b="0" i="1" smtClean="0">
                                    <a:latin typeface="Cambria Math" panose="02040503050406030204" pitchFamily="18" charset="0"/>
                                    <a:sym typeface="Wingdings" panose="05000000000000000000" pitchFamily="2" charset="2"/>
                                  </a:rPr>
                                  <m:t>𝑖</m:t>
                                </m:r>
                              </m:sub>
                            </m:sSub>
                            <m:r>
                              <a:rPr lang="en-US" sz="1800" b="0" i="1" smtClean="0">
                                <a:latin typeface="Cambria Math" panose="02040503050406030204" pitchFamily="18" charset="0"/>
                                <a:sym typeface="Wingdings" panose="05000000000000000000" pitchFamily="2" charset="2"/>
                              </a:rPr>
                              <m:t>|</m:t>
                            </m:r>
                            <m:r>
                              <a:rPr lang="en-US" sz="1800" b="0" i="1" smtClean="0">
                                <a:latin typeface="Cambria Math" panose="02040503050406030204" pitchFamily="18" charset="0"/>
                                <a:sym typeface="Wingdings" panose="05000000000000000000" pitchFamily="2" charset="2"/>
                              </a:rPr>
                              <m:t>𝑋</m:t>
                            </m:r>
                            <m:r>
                              <a:rPr lang="en-US" sz="1800" b="0" i="1" smtClean="0">
                                <a:latin typeface="Cambria Math" panose="02040503050406030204" pitchFamily="18" charset="0"/>
                                <a:sym typeface="Wingdings" panose="05000000000000000000" pitchFamily="2" charset="2"/>
                              </a:rPr>
                              <m:t>)</m:t>
                            </m:r>
                          </m:e>
                        </m:d>
                        <m:r>
                          <a:rPr lang="en-US" sz="1800" b="0" i="1" smtClean="0">
                            <a:latin typeface="Cambria Math" panose="02040503050406030204" pitchFamily="18" charset="0"/>
                            <a:sym typeface="Wingdings" panose="05000000000000000000" pitchFamily="2" charset="2"/>
                          </a:rPr>
                          <m:t>.</m:t>
                        </m:r>
                      </m:e>
                    </m:func>
                  </m:oMath>
                </a14:m>
                <a:endParaRPr lang="en-US" sz="1800" dirty="0" smtClean="0">
                  <a:sym typeface="Wingdings" panose="05000000000000000000" pitchFamily="2" charset="2"/>
                </a:endParaRPr>
              </a:p>
              <a:p>
                <a:pPr marL="1257300" lvl="2" indent="-342900" algn="just">
                  <a:spcAft>
                    <a:spcPts val="600"/>
                  </a:spcAft>
                  <a:buSzPts val="1100"/>
                </a:pPr>
                <a:r>
                  <a:rPr lang="en-US" dirty="0" smtClean="0">
                    <a:sym typeface="Wingdings" panose="05000000000000000000" pitchFamily="2" charset="2"/>
                  </a:rPr>
                  <a:t>Where </a:t>
                </a:r>
                <a14:m>
                  <m:oMath xmlns:m="http://schemas.openxmlformats.org/officeDocument/2006/math">
                    <m:r>
                      <a:rPr lang="en-US" i="1">
                        <a:latin typeface="Cambria Math" panose="02040503050406030204" pitchFamily="18" charset="0"/>
                        <a:sym typeface="Wingdings" panose="05000000000000000000" pitchFamily="2" charset="2"/>
                      </a:rPr>
                      <m:t>𝑃</m:t>
                    </m:r>
                    <m:d>
                      <m:dPr>
                        <m:ctrlPr>
                          <a:rPr lang="en-US" i="1">
                            <a:latin typeface="Cambria Math" panose="02040503050406030204" pitchFamily="18" charset="0"/>
                            <a:sym typeface="Wingdings" panose="05000000000000000000" pitchFamily="2" charset="2"/>
                          </a:rPr>
                        </m:ctrlPr>
                      </m:dPr>
                      <m:e>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𝑐</m:t>
                            </m:r>
                          </m:e>
                          <m:sub>
                            <m:r>
                              <a:rPr lang="en-US" i="1">
                                <a:latin typeface="Cambria Math" panose="02040503050406030204" pitchFamily="18" charset="0"/>
                                <a:sym typeface="Wingdings" panose="05000000000000000000" pitchFamily="2" charset="2"/>
                              </a:rPr>
                              <m:t>𝑖</m:t>
                            </m:r>
                          </m:sub>
                        </m:sSub>
                      </m:e>
                      <m:e>
                        <m:r>
                          <a:rPr lang="en-US" i="1">
                            <a:latin typeface="Cambria Math" panose="02040503050406030204" pitchFamily="18" charset="0"/>
                            <a:sym typeface="Wingdings" panose="05000000000000000000" pitchFamily="2" charset="2"/>
                          </a:rPr>
                          <m:t>𝑋</m:t>
                        </m:r>
                      </m:e>
                    </m:d>
                    <m:r>
                      <a:rPr lang="en-US" b="0" i="1" smtClean="0">
                        <a:latin typeface="Cambria Math" panose="02040503050406030204" pitchFamily="18" charset="0"/>
                        <a:sym typeface="Wingdings" panose="05000000000000000000" pitchFamily="2" charset="2"/>
                      </a:rPr>
                      <m:t>=</m:t>
                    </m:r>
                    <m:nary>
                      <m:naryPr>
                        <m:chr m:val="∏"/>
                        <m:ctrlPr>
                          <a:rPr lang="en-US" b="0" i="1" smtClean="0">
                            <a:latin typeface="Cambria Math" panose="02040503050406030204" pitchFamily="18" charset="0"/>
                            <a:sym typeface="Wingdings" panose="05000000000000000000" pitchFamily="2" charset="2"/>
                          </a:rPr>
                        </m:ctrlPr>
                      </m:naryPr>
                      <m:sub>
                        <m:r>
                          <m:rPr>
                            <m:brk m:alnAt="23"/>
                          </m:rPr>
                          <a:rPr lang="en-US" b="0" i="1" smtClean="0">
                            <a:latin typeface="Cambria Math" panose="02040503050406030204" pitchFamily="18" charset="0"/>
                            <a:sym typeface="Wingdings" panose="05000000000000000000" pitchFamily="2" charset="2"/>
                          </a:rPr>
                          <m:t>𝑗</m:t>
                        </m:r>
                        <m:r>
                          <a:rPr lang="en-US" b="0" i="1" smtClean="0">
                            <a:latin typeface="Cambria Math" panose="02040503050406030204" pitchFamily="18" charset="0"/>
                            <a:sym typeface="Wingdings" panose="05000000000000000000" pitchFamily="2" charset="2"/>
                          </a:rPr>
                          <m:t>=1</m:t>
                        </m:r>
                      </m:sub>
                      <m:sup>
                        <m:r>
                          <a:rPr lang="en-US" b="0" i="1" smtClean="0">
                            <a:latin typeface="Cambria Math" panose="02040503050406030204" pitchFamily="18" charset="0"/>
                            <a:sym typeface="Wingdings" panose="05000000000000000000" pitchFamily="2" charset="2"/>
                          </a:rPr>
                          <m:t>𝑛</m:t>
                        </m:r>
                      </m:sup>
                      <m:e>
                        <m:r>
                          <a:rPr lang="en-US" b="0" i="1" smtClean="0">
                            <a:latin typeface="Cambria Math" panose="02040503050406030204" pitchFamily="18" charset="0"/>
                            <a:sym typeface="Wingdings" panose="05000000000000000000" pitchFamily="2" charset="2"/>
                          </a:rPr>
                          <m:t>𝑃</m:t>
                        </m:r>
                        <m:r>
                          <a:rPr lang="en-US" b="0" i="1" smtClean="0">
                            <a:latin typeface="Cambria Math" panose="02040503050406030204" pitchFamily="18" charset="0"/>
                            <a:sym typeface="Wingdings" panose="05000000000000000000" pitchFamily="2" charset="2"/>
                          </a:rPr>
                          <m:t>(</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𝑥</m:t>
                            </m:r>
                          </m:e>
                          <m:sub>
                            <m:r>
                              <a:rPr lang="en-US" b="0" i="1" smtClean="0">
                                <a:latin typeface="Cambria Math" panose="02040503050406030204" pitchFamily="18" charset="0"/>
                                <a:sym typeface="Wingdings" panose="05000000000000000000" pitchFamily="2" charset="2"/>
                              </a:rPr>
                              <m:t>𝑗</m:t>
                            </m:r>
                          </m:sub>
                        </m:sSub>
                        <m:r>
                          <a:rPr lang="en-US" b="0" i="1" smtClean="0">
                            <a:latin typeface="Cambria Math" panose="02040503050406030204" pitchFamily="18" charset="0"/>
                            <a:sym typeface="Wingdings" panose="05000000000000000000" pitchFamily="2" charset="2"/>
                          </a:rPr>
                          <m:t>|</m:t>
                        </m:r>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𝑐</m:t>
                            </m:r>
                          </m:e>
                          <m:sub>
                            <m:r>
                              <a:rPr lang="en-US" b="0" i="1" smtClean="0">
                                <a:latin typeface="Cambria Math" panose="02040503050406030204" pitchFamily="18" charset="0"/>
                                <a:sym typeface="Wingdings" panose="05000000000000000000" pitchFamily="2" charset="2"/>
                              </a:rPr>
                              <m:t>𝑖</m:t>
                            </m:r>
                          </m:sub>
                        </m:sSub>
                        <m:r>
                          <a:rPr lang="en-US" b="0" i="1" smtClean="0">
                            <a:latin typeface="Cambria Math" panose="02040503050406030204" pitchFamily="18" charset="0"/>
                            <a:sym typeface="Wingdings" panose="05000000000000000000" pitchFamily="2" charset="2"/>
                          </a:rPr>
                          <m:t>)</m:t>
                        </m:r>
                      </m:e>
                    </m:nary>
                  </m:oMath>
                </a14:m>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mc:Choice>
        <mc:Fallback>
          <p:sp>
            <p:nvSpPr>
              <p:cNvPr id="489" name="Google Shape;489;p60"/>
              <p:cNvSpPr txBox="1">
                <a:spLocks noGrp="1" noRot="1" noChangeAspect="1" noMove="1" noResize="1" noEditPoints="1" noAdjustHandles="1" noChangeArrowheads="1" noChangeShapeType="1" noTextEdit="1"/>
              </p:cNvSpPr>
              <p:nvPr>
                <p:ph type="body" idx="1"/>
              </p:nvPr>
            </p:nvSpPr>
            <p:spPr>
              <a:xfrm>
                <a:off x="713223" y="1405005"/>
                <a:ext cx="7717500" cy="3295800"/>
              </a:xfrm>
              <a:prstGeom prst="rect">
                <a:avLst/>
              </a:prstGeom>
              <a:blipFill rotWithShape="0">
                <a:blip r:embed="rId3"/>
                <a:stretch>
                  <a:fillRect r="-632"/>
                </a:stretch>
              </a:blipFill>
            </p:spPr>
            <p:txBody>
              <a:bodyPr/>
              <a:lstStyle/>
              <a:p>
                <a:r>
                  <a:rPr lang="en-IN">
                    <a:noFill/>
                  </a:rPr>
                  <a:t> </a:t>
                </a:r>
              </a:p>
            </p:txBody>
          </p:sp>
        </mc:Fallback>
      </mc:AlternateContent>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8</a:t>
            </a:r>
            <a:endParaRPr lang="en-IN" dirty="0">
              <a:solidFill>
                <a:schemeClr val="bg1">
                  <a:lumMod val="75000"/>
                </a:schemeClr>
              </a:solidFill>
            </a:endParaRPr>
          </a:p>
        </p:txBody>
      </p:sp>
    </p:spTree>
    <p:extLst>
      <p:ext uri="{BB962C8B-B14F-4D97-AF65-F5344CB8AC3E}">
        <p14:creationId xmlns:p14="http://schemas.microsoft.com/office/powerpoint/2010/main" val="17724120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742950" lvl="1" indent="-285750">
              <a:buSzPts val="1100"/>
              <a:buFont typeface="Arial" panose="020B0604020202020204" pitchFamily="34" charset="0"/>
              <a:buChar char="•"/>
            </a:pPr>
            <a:r>
              <a:rPr lang="en-US" dirty="0" smtClean="0">
                <a:solidFill>
                  <a:schemeClr val="bg1">
                    <a:lumMod val="75000"/>
                  </a:schemeClr>
                </a:solidFill>
              </a:rPr>
              <a:t>Default file format for </a:t>
            </a:r>
            <a:r>
              <a:rPr lang="en-US" dirty="0" err="1" smtClean="0">
                <a:solidFill>
                  <a:schemeClr val="bg1">
                    <a:lumMod val="75000"/>
                  </a:schemeClr>
                </a:solidFill>
              </a:rPr>
              <a:t>Weka</a:t>
            </a:r>
            <a:r>
              <a:rPr lang="en-US" dirty="0" smtClean="0">
                <a:solidFill>
                  <a:schemeClr val="bg1">
                    <a:lumMod val="75000"/>
                  </a:schemeClr>
                </a:solidFill>
              </a:rPr>
              <a:t> is ARFF (Attribute Relation File Format).</a:t>
            </a:r>
            <a:endParaRPr lang="en-US" dirty="0">
              <a:solidFill>
                <a:schemeClr val="bg1">
                  <a:lumMod val="75000"/>
                </a:schemeClr>
              </a:solidFill>
            </a:endParaRP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66359"/>
            <a:ext cx="3251556" cy="830997"/>
          </a:xfrm>
          <a:prstGeom prst="rect">
            <a:avLst/>
          </a:prstGeom>
          <a:noFill/>
        </p:spPr>
        <p:txBody>
          <a:bodyPr wrap="square" rtlCol="0">
            <a:spAutoFit/>
          </a:bodyPr>
          <a:lstStyle/>
          <a:p>
            <a:r>
              <a:rPr lang="en-US" sz="1600" dirty="0" err="1" smtClean="0"/>
              <a:t>Weka</a:t>
            </a:r>
            <a:r>
              <a:rPr lang="en-US" sz="1600" dirty="0" smtClean="0"/>
              <a:t> is preloaded with some sample dataset files in its data folder.</a:t>
            </a:r>
            <a:endParaRPr lang="en-IN" sz="1600" dirty="0"/>
          </a:p>
        </p:txBody>
      </p:sp>
      <p:grpSp>
        <p:nvGrpSpPr>
          <p:cNvPr id="6" name="Group 5"/>
          <p:cNvGrpSpPr/>
          <p:nvPr/>
        </p:nvGrpSpPr>
        <p:grpSpPr>
          <a:xfrm>
            <a:off x="4241188" y="1938082"/>
            <a:ext cx="3724093" cy="2733931"/>
            <a:chOff x="4241188" y="1938082"/>
            <a:chExt cx="3724093" cy="2733931"/>
          </a:xfrm>
        </p:grpSpPr>
        <p:pic>
          <p:nvPicPr>
            <p:cNvPr id="3" name="Picture 2"/>
            <p:cNvPicPr>
              <a:picLocks noChangeAspect="1"/>
            </p:cNvPicPr>
            <p:nvPr/>
          </p:nvPicPr>
          <p:blipFill>
            <a:blip r:embed="rId3"/>
            <a:stretch>
              <a:fillRect/>
            </a:stretch>
          </p:blipFill>
          <p:spPr>
            <a:xfrm>
              <a:off x="4241188" y="1938082"/>
              <a:ext cx="3724093" cy="2733931"/>
            </a:xfrm>
            <a:prstGeom prst="rect">
              <a:avLst/>
            </a:prstGeom>
          </p:spPr>
        </p:pic>
        <p:cxnSp>
          <p:nvCxnSpPr>
            <p:cNvPr id="5" name="Straight Arrow Connector 4"/>
            <p:cNvCxnSpPr/>
            <p:nvPr/>
          </p:nvCxnSpPr>
          <p:spPr>
            <a:xfrm>
              <a:off x="4629150" y="2293144"/>
              <a:ext cx="564356" cy="69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35769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580671"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8</a:t>
            </a:r>
            <a:r>
              <a:rPr lang="en" sz="2400" dirty="0" smtClean="0">
                <a:solidFill>
                  <a:schemeClr val="bg1">
                    <a:lumMod val="75000"/>
                  </a:schemeClr>
                </a:solidFill>
              </a:rPr>
              <a:t>.2: </a:t>
            </a:r>
            <a:r>
              <a:rPr lang="en" sz="2400" dirty="0">
                <a:solidFill>
                  <a:schemeClr val="bg1">
                    <a:lumMod val="75000"/>
                  </a:schemeClr>
                </a:solidFill>
              </a:rPr>
              <a:t>Build a classification model using </a:t>
            </a:r>
            <a:r>
              <a:rPr lang="en" sz="2400" dirty="0" smtClean="0">
                <a:solidFill>
                  <a:schemeClr val="bg1">
                    <a:lumMod val="75000"/>
                  </a:schemeClr>
                </a:solidFill>
              </a:rPr>
              <a:t>Navie Bayes</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40500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 </a:t>
            </a:r>
            <a:endParaRPr lang="en-US" sz="400" dirty="0" smtClean="0"/>
          </a:p>
          <a:p>
            <a:pPr marL="800100" lvl="1" indent="-342900" algn="just">
              <a:spcAft>
                <a:spcPts val="600"/>
              </a:spcAft>
              <a:buSzPts val="1100"/>
              <a:buFont typeface="+mj-lt"/>
              <a:buAutoNum type="arabicPeriod"/>
            </a:pPr>
            <a:r>
              <a:rPr lang="en-US" sz="1800" dirty="0" smtClean="0"/>
              <a:t>Click on Classify  and select Cross-validation with some number of folds under Test options group.</a:t>
            </a:r>
          </a:p>
          <a:p>
            <a:pPr marL="800100" lvl="1" indent="-342900" algn="just">
              <a:spcAft>
                <a:spcPts val="600"/>
              </a:spcAft>
              <a:buSzPts val="1100"/>
              <a:buFont typeface="+mj-lt"/>
              <a:buAutoNum type="arabicPeriod"/>
            </a:pPr>
            <a:r>
              <a:rPr lang="en-US" sz="1800" dirty="0" smtClean="0"/>
              <a:t>Select Choose </a:t>
            </a:r>
            <a:r>
              <a:rPr lang="en-US" sz="1800" dirty="0" smtClean="0">
                <a:sym typeface="Wingdings" panose="05000000000000000000" pitchFamily="2" charset="2"/>
              </a:rPr>
              <a:t> classifiers  </a:t>
            </a:r>
            <a:r>
              <a:rPr lang="en-US" sz="1800" dirty="0" err="1" smtClean="0">
                <a:sym typeface="Wingdings" panose="05000000000000000000" pitchFamily="2" charset="2"/>
              </a:rPr>
              <a:t>bayes</a:t>
            </a:r>
            <a:r>
              <a:rPr lang="en-US" sz="1800" dirty="0" smtClean="0">
                <a:sym typeface="Wingdings" panose="05000000000000000000" pitchFamily="2" charset="2"/>
              </a:rPr>
              <a:t> </a:t>
            </a:r>
            <a:r>
              <a:rPr lang="en-US" sz="1800" dirty="0" smtClean="0">
                <a:sym typeface="Wingdings" panose="05000000000000000000" pitchFamily="2" charset="2"/>
              </a:rPr>
              <a:t> </a:t>
            </a:r>
            <a:r>
              <a:rPr lang="en-US" sz="1800" dirty="0" smtClean="0">
                <a:sym typeface="Wingdings" panose="05000000000000000000" pitchFamily="2" charset="2"/>
              </a:rPr>
              <a:t>Naïve Bayes</a:t>
            </a:r>
            <a:r>
              <a:rPr lang="en-US" sz="1800" dirty="0" smtClean="0">
                <a:sym typeface="Wingdings" panose="05000000000000000000" pitchFamily="2" charset="2"/>
              </a:rPr>
              <a:t>. </a:t>
            </a:r>
            <a:endParaRPr lang="en-US" sz="1800" dirty="0" smtClean="0">
              <a:sym typeface="Wingdings" panose="05000000000000000000" pitchFamily="2" charset="2"/>
            </a:endParaRPr>
          </a:p>
          <a:p>
            <a:pPr marL="800100" lvl="1" indent="-342900" algn="just">
              <a:spcAft>
                <a:spcPts val="600"/>
              </a:spcAft>
              <a:buSzPts val="1100"/>
              <a:buFont typeface="+mj-lt"/>
              <a:buAutoNum type="arabicPeriod"/>
            </a:pPr>
            <a:r>
              <a:rPr lang="en-US" sz="1800" dirty="0" smtClean="0">
                <a:sym typeface="Wingdings" panose="05000000000000000000" pitchFamily="2" charset="2"/>
              </a:rPr>
              <a:t>Clock on Start.</a:t>
            </a:r>
          </a:p>
          <a:p>
            <a:pPr marL="457200" lvl="1" indent="0" algn="just">
              <a:spcAft>
                <a:spcPts val="600"/>
              </a:spcAft>
              <a:buSzPts val="1100"/>
              <a:buNone/>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8</a:t>
            </a:r>
            <a:endParaRPr lang="en-IN" dirty="0">
              <a:solidFill>
                <a:schemeClr val="bg1">
                  <a:lumMod val="75000"/>
                </a:schemeClr>
              </a:solidFill>
            </a:endParaRPr>
          </a:p>
        </p:txBody>
      </p:sp>
      <p:pic>
        <p:nvPicPr>
          <p:cNvPr id="4" name="Picture 3"/>
          <p:cNvPicPr>
            <a:picLocks noChangeAspect="1"/>
          </p:cNvPicPr>
          <p:nvPr/>
        </p:nvPicPr>
        <p:blipFill>
          <a:blip r:embed="rId3"/>
          <a:stretch>
            <a:fillRect/>
          </a:stretch>
        </p:blipFill>
        <p:spPr>
          <a:xfrm>
            <a:off x="6646494" y="2893219"/>
            <a:ext cx="2402255" cy="2194866"/>
          </a:xfrm>
          <a:prstGeom prst="rect">
            <a:avLst/>
          </a:prstGeom>
        </p:spPr>
      </p:pic>
    </p:spTree>
    <p:extLst>
      <p:ext uri="{BB962C8B-B14F-4D97-AF65-F5344CB8AC3E}">
        <p14:creationId xmlns:p14="http://schemas.microsoft.com/office/powerpoint/2010/main" val="391819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924550" y="1017725"/>
            <a:ext cx="3152787" cy="2743200"/>
          </a:xfrm>
          <a:prstGeom prst="rect">
            <a:avLst/>
          </a:prstGeom>
        </p:spPr>
      </p:pic>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8</a:t>
            </a:r>
            <a:r>
              <a:rPr lang="en" sz="2400" dirty="0" smtClean="0">
                <a:solidFill>
                  <a:schemeClr val="bg1">
                    <a:lumMod val="75000"/>
                  </a:schemeClr>
                </a:solidFill>
              </a:rPr>
              <a:t>.2: </a:t>
            </a:r>
            <a:r>
              <a:rPr lang="en" sz="2400" dirty="0">
                <a:solidFill>
                  <a:schemeClr val="bg1">
                    <a:lumMod val="75000"/>
                  </a:schemeClr>
                </a:solidFill>
              </a:rPr>
              <a:t>Build a classification model using </a:t>
            </a:r>
            <a:r>
              <a:rPr lang="en" sz="2400" dirty="0" smtClean="0">
                <a:solidFill>
                  <a:schemeClr val="bg1">
                    <a:lumMod val="75000"/>
                  </a:schemeClr>
                </a:solidFill>
              </a:rPr>
              <a:t>Nave Bayes</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601946" y="1442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Observations: </a:t>
            </a:r>
            <a:endParaRPr lang="en-US" sz="400" dirty="0" smtClean="0"/>
          </a:p>
          <a:p>
            <a:pPr marL="800100" lvl="1" indent="-342900" algn="just">
              <a:spcAft>
                <a:spcPts val="600"/>
              </a:spcAft>
              <a:buSzPts val="1100"/>
              <a:buFont typeface="Wingdings" panose="05000000000000000000" pitchFamily="2" charset="2"/>
              <a:buChar char="§"/>
            </a:pPr>
            <a:r>
              <a:rPr lang="en-US" sz="1600" dirty="0" smtClean="0"/>
              <a:t>Total number of instances:</a:t>
            </a:r>
          </a:p>
          <a:p>
            <a:pPr marL="800100" lvl="1" indent="-342900" algn="just">
              <a:spcAft>
                <a:spcPts val="600"/>
              </a:spcAft>
              <a:buSzPts val="1100"/>
              <a:buFont typeface="Wingdings" panose="05000000000000000000" pitchFamily="2" charset="2"/>
              <a:buChar char="§"/>
            </a:pPr>
            <a:r>
              <a:rPr lang="en-US" sz="1600" dirty="0" smtClean="0"/>
              <a:t>Correctly classified instances:</a:t>
            </a:r>
          </a:p>
          <a:p>
            <a:pPr marL="800100" lvl="1" indent="-342900" algn="just">
              <a:spcAft>
                <a:spcPts val="600"/>
              </a:spcAft>
              <a:buSzPts val="1100"/>
              <a:buFont typeface="Wingdings" panose="05000000000000000000" pitchFamily="2" charset="2"/>
              <a:buChar char="§"/>
            </a:pPr>
            <a:r>
              <a:rPr lang="en-US" sz="1600" dirty="0" smtClean="0"/>
              <a:t>Incorrectly classified instances:</a:t>
            </a:r>
          </a:p>
          <a:p>
            <a:pPr marL="800100" lvl="1" indent="-342900" algn="just">
              <a:spcAft>
                <a:spcPts val="600"/>
              </a:spcAft>
              <a:buSzPts val="1100"/>
              <a:buFont typeface="Wingdings" panose="05000000000000000000" pitchFamily="2" charset="2"/>
              <a:buChar char="§"/>
            </a:pPr>
            <a:r>
              <a:rPr lang="en-US" sz="1600" dirty="0" smtClean="0"/>
              <a:t>Accuracy:</a:t>
            </a:r>
          </a:p>
          <a:p>
            <a:pPr marL="800100" lvl="1" indent="-342900" algn="just">
              <a:spcAft>
                <a:spcPts val="600"/>
              </a:spcAft>
              <a:buSzPts val="1100"/>
              <a:buFont typeface="Wingdings" panose="05000000000000000000" pitchFamily="2" charset="2"/>
              <a:buChar char="§"/>
            </a:pPr>
            <a:r>
              <a:rPr lang="en-US" sz="1600" dirty="0" smtClean="0"/>
              <a:t>Calculation of Accuracy from Confusion Matrix:</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8</a:t>
            </a:r>
            <a:endParaRPr lang="en-IN" dirty="0">
              <a:solidFill>
                <a:schemeClr val="bg1">
                  <a:lumMod val="75000"/>
                </a:schemeClr>
              </a:solidFill>
            </a:endParaRPr>
          </a:p>
        </p:txBody>
      </p:sp>
    </p:spTree>
    <p:extLst>
      <p:ext uri="{BB962C8B-B14F-4D97-AF65-F5344CB8AC3E}">
        <p14:creationId xmlns:p14="http://schemas.microsoft.com/office/powerpoint/2010/main" val="16159288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a:solidFill>
                  <a:schemeClr val="bg1">
                    <a:lumMod val="75000"/>
                  </a:schemeClr>
                </a:solidFill>
              </a:rPr>
              <a:t>8</a:t>
            </a:r>
            <a:r>
              <a:rPr lang="en" sz="2400" dirty="0" smtClean="0">
                <a:solidFill>
                  <a:schemeClr val="bg1">
                    <a:lumMod val="75000"/>
                  </a:schemeClr>
                </a:solidFill>
              </a:rPr>
              <a:t>.3: </a:t>
            </a:r>
            <a:r>
              <a:rPr lang="en" sz="2400" dirty="0" smtClean="0">
                <a:solidFill>
                  <a:schemeClr val="bg1">
                    <a:lumMod val="75000"/>
                  </a:schemeClr>
                </a:solidFill>
              </a:rPr>
              <a:t>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036842"/>
            <a:ext cx="7717500" cy="368849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Steps:</a:t>
            </a:r>
          </a:p>
          <a:p>
            <a:pPr marL="857250" lvl="1" indent="-400050" algn="just">
              <a:spcAft>
                <a:spcPts val="600"/>
              </a:spcAft>
              <a:buSzPts val="1100"/>
              <a:buFont typeface="+mj-lt"/>
              <a:buAutoNum type="romanLcPeriod"/>
            </a:pPr>
            <a:r>
              <a:rPr lang="en-US" sz="1600" dirty="0" smtClean="0"/>
              <a:t>Create an ARFF file with unlabeled (with ? In the place of class label) instances.</a:t>
            </a:r>
          </a:p>
          <a:p>
            <a:pPr marL="857250" lvl="1" indent="-400050" algn="just">
              <a:spcAft>
                <a:spcPts val="600"/>
              </a:spcAft>
              <a:buSzPts val="1100"/>
              <a:buFont typeface="+mj-lt"/>
              <a:buAutoNum type="romanLcPeriod"/>
            </a:pPr>
            <a:r>
              <a:rPr lang="en-US" sz="1600" dirty="0"/>
              <a:t>On the “Classify” tab, select the “Supplied test set” option in the “Test options” pane</a:t>
            </a:r>
            <a:r>
              <a:rPr lang="en-US" sz="1600" dirty="0" smtClean="0"/>
              <a:t>.</a:t>
            </a:r>
          </a:p>
          <a:p>
            <a:pPr marL="857250" lvl="1" indent="-400050" algn="just">
              <a:spcAft>
                <a:spcPts val="600"/>
              </a:spcAft>
              <a:buSzPts val="1100"/>
              <a:buFont typeface="+mj-lt"/>
              <a:buAutoNum type="romanLcPeriod"/>
            </a:pPr>
            <a:r>
              <a:rPr lang="en-US" sz="1600" dirty="0" smtClean="0"/>
              <a:t>Click </a:t>
            </a:r>
            <a:r>
              <a:rPr lang="en-US" sz="1600" dirty="0"/>
              <a:t>the “Set” button, click the “Open file” button on the options window and select the </a:t>
            </a:r>
            <a:r>
              <a:rPr lang="en-US" sz="1600" dirty="0" smtClean="0"/>
              <a:t>new dataset.</a:t>
            </a:r>
          </a:p>
          <a:p>
            <a:pPr marL="857250" lvl="1" indent="-400050" algn="just">
              <a:spcAft>
                <a:spcPts val="600"/>
              </a:spcAft>
              <a:buSzPts val="1100"/>
              <a:buFont typeface="+mj-lt"/>
              <a:buAutoNum type="romanLcPeriod"/>
            </a:pPr>
            <a:r>
              <a:rPr lang="en-US" sz="1600" dirty="0"/>
              <a:t>Click the “More options…” </a:t>
            </a:r>
            <a:r>
              <a:rPr lang="en-US" sz="1600" dirty="0" smtClean="0"/>
              <a:t>button and for </a:t>
            </a:r>
            <a:r>
              <a:rPr lang="en-US" sz="1600" dirty="0"/>
              <a:t>the “Output predictions” option click the “Choose” button and select “</a:t>
            </a:r>
            <a:r>
              <a:rPr lang="en-US" sz="1600" dirty="0" err="1"/>
              <a:t>PlainText</a:t>
            </a:r>
            <a:r>
              <a:rPr lang="en-US" sz="1600" dirty="0"/>
              <a:t>”.</a:t>
            </a:r>
            <a:r>
              <a:rPr lang="en-US" sz="1600" dirty="0" smtClean="0"/>
              <a:t> </a:t>
            </a:r>
          </a:p>
          <a:p>
            <a:pPr marL="857250" lvl="1" indent="-400050" algn="just">
              <a:spcAft>
                <a:spcPts val="600"/>
              </a:spcAft>
              <a:buSzPts val="1100"/>
              <a:buFont typeface="+mj-lt"/>
              <a:buAutoNum type="romanLcPeriod"/>
            </a:pPr>
            <a:r>
              <a:rPr lang="en-US" sz="1600" dirty="0"/>
              <a:t>Right click on the </a:t>
            </a:r>
            <a:r>
              <a:rPr lang="en-US" sz="1600" dirty="0" smtClean="0"/>
              <a:t>model </a:t>
            </a:r>
            <a:r>
              <a:rPr lang="en-US" sz="1600" dirty="0"/>
              <a:t>in the “Results list” </a:t>
            </a:r>
            <a:r>
              <a:rPr lang="en-US" sz="1600" dirty="0" smtClean="0"/>
              <a:t>pane and </a:t>
            </a:r>
            <a:r>
              <a:rPr lang="en-US" sz="1600" dirty="0"/>
              <a:t>Select “Re-evaluate model on current test set</a:t>
            </a:r>
            <a:r>
              <a:rPr lang="en-US" sz="1600" dirty="0" smtClean="0"/>
              <a:t>”.</a:t>
            </a:r>
          </a:p>
          <a:p>
            <a:pPr marL="742950" lvl="1" indent="-285750" algn="just">
              <a:spcAft>
                <a:spcPts val="600"/>
              </a:spcAft>
              <a:buSzPts val="1100"/>
              <a:buFont typeface="Wingdings" panose="05000000000000000000" pitchFamily="2" charset="2"/>
              <a:buChar char="§"/>
            </a:pPr>
            <a:endParaRPr lang="en-US" sz="1600" dirty="0">
              <a:sym typeface="Wingdings" panose="05000000000000000000" pitchFamily="2" charset="2"/>
            </a:endParaRPr>
          </a:p>
          <a:p>
            <a:pPr marL="0" lvl="0" indent="0" algn="just" rtl="0">
              <a:spcBef>
                <a:spcPts val="0"/>
              </a:spcBef>
              <a:spcAft>
                <a:spcPts val="600"/>
              </a:spcAft>
              <a:buClr>
                <a:schemeClr val="dk1"/>
              </a:buClr>
              <a:buSzPts val="1100"/>
              <a:buNone/>
            </a:pP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8</a:t>
            </a:r>
            <a:endParaRPr lang="en-IN" dirty="0">
              <a:solidFill>
                <a:schemeClr val="bg1">
                  <a:lumMod val="75000"/>
                </a:schemeClr>
              </a:solidFill>
            </a:endParaRPr>
          </a:p>
        </p:txBody>
      </p:sp>
    </p:spTree>
    <p:extLst>
      <p:ext uri="{BB962C8B-B14F-4D97-AF65-F5344CB8AC3E}">
        <p14:creationId xmlns:p14="http://schemas.microsoft.com/office/powerpoint/2010/main" val="36295194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smtClean="0">
                <a:solidFill>
                  <a:schemeClr val="bg1">
                    <a:lumMod val="75000"/>
                  </a:schemeClr>
                </a:solidFill>
              </a:rPr>
              <a:t>8</a:t>
            </a:r>
            <a:r>
              <a:rPr lang="en" sz="2400" dirty="0" smtClean="0">
                <a:solidFill>
                  <a:schemeClr val="bg1">
                    <a:lumMod val="75000"/>
                  </a:schemeClr>
                </a:solidFill>
              </a:rPr>
              <a:t>.3: </a:t>
            </a:r>
            <a:r>
              <a:rPr lang="en" sz="2400" dirty="0" smtClean="0">
                <a:solidFill>
                  <a:schemeClr val="bg1">
                    <a:lumMod val="75000"/>
                  </a:schemeClr>
                </a:solidFill>
              </a:rPr>
              <a:t>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smtClean="0">
                <a:solidFill>
                  <a:schemeClr val="bg1">
                    <a:lumMod val="75000"/>
                  </a:schemeClr>
                </a:solidFill>
              </a:rPr>
              <a:t>8</a:t>
            </a:r>
            <a:endParaRPr lang="en-IN" dirty="0">
              <a:solidFill>
                <a:schemeClr val="bg1">
                  <a:lumMod val="75000"/>
                </a:schemeClr>
              </a:solidFill>
            </a:endParaRPr>
          </a:p>
        </p:txBody>
      </p:sp>
      <p:sp>
        <p:nvSpPr>
          <p:cNvPr id="2" name="Rectangle 1"/>
          <p:cNvSpPr/>
          <p:nvPr/>
        </p:nvSpPr>
        <p:spPr>
          <a:xfrm>
            <a:off x="270000" y="1097235"/>
            <a:ext cx="4251600" cy="203132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50" dirty="0">
                <a:latin typeface="Courier New" panose="02070309020205020404" pitchFamily="49" charset="0"/>
              </a:rPr>
              <a:t>@relation contact-lenses1</a:t>
            </a:r>
          </a:p>
          <a:p>
            <a:endParaRPr lang="en-US" sz="1050" dirty="0">
              <a:latin typeface="Courier New" panose="02070309020205020404" pitchFamily="49" charset="0"/>
            </a:endParaRPr>
          </a:p>
          <a:p>
            <a:r>
              <a:rPr lang="en-US" sz="1050" dirty="0">
                <a:latin typeface="Courier New" panose="02070309020205020404" pitchFamily="49" charset="0"/>
              </a:rPr>
              <a:t>@attribute age {young, pre-</a:t>
            </a:r>
            <a:r>
              <a:rPr lang="en-US" sz="1050" dirty="0" err="1">
                <a:latin typeface="Courier New" panose="02070309020205020404" pitchFamily="49" charset="0"/>
              </a:rPr>
              <a:t>presbyopic</a:t>
            </a:r>
            <a:r>
              <a:rPr lang="en-US" sz="1050" dirty="0">
                <a:latin typeface="Courier New" panose="02070309020205020404" pitchFamily="49" charset="0"/>
              </a:rPr>
              <a:t>, </a:t>
            </a:r>
            <a:r>
              <a:rPr lang="en-US" sz="1050" dirty="0" err="1">
                <a:latin typeface="Courier New" panose="02070309020205020404" pitchFamily="49" charset="0"/>
              </a:rPr>
              <a:t>presbyopic</a:t>
            </a:r>
            <a:r>
              <a:rPr lang="en-US" sz="1050" dirty="0">
                <a:latin typeface="Courier New" panose="02070309020205020404" pitchFamily="49" charset="0"/>
              </a:rPr>
              <a:t>}</a:t>
            </a:r>
          </a:p>
          <a:p>
            <a:r>
              <a:rPr lang="en-US" sz="1050" dirty="0">
                <a:latin typeface="Courier New" panose="02070309020205020404" pitchFamily="49" charset="0"/>
              </a:rPr>
              <a:t>@attribute spectacle-</a:t>
            </a:r>
            <a:r>
              <a:rPr lang="en-US" sz="1050" dirty="0" err="1">
                <a:latin typeface="Courier New" panose="02070309020205020404" pitchFamily="49" charset="0"/>
              </a:rPr>
              <a:t>prescrip</a:t>
            </a:r>
            <a:r>
              <a:rPr lang="en-US" sz="1050" dirty="0">
                <a:latin typeface="Courier New" panose="02070309020205020404" pitchFamily="49" charset="0"/>
              </a:rPr>
              <a:t> {</a:t>
            </a:r>
            <a:r>
              <a:rPr lang="en-US" sz="1050" dirty="0" err="1">
                <a:latin typeface="Courier New" panose="02070309020205020404" pitchFamily="49" charset="0"/>
              </a:rPr>
              <a:t>myope</a:t>
            </a:r>
            <a:r>
              <a:rPr lang="en-US" sz="1050" dirty="0">
                <a:latin typeface="Courier New" panose="02070309020205020404" pitchFamily="49" charset="0"/>
              </a:rPr>
              <a:t>, </a:t>
            </a:r>
            <a:r>
              <a:rPr lang="en-US" sz="1050" dirty="0" err="1">
                <a:latin typeface="Courier New" panose="02070309020205020404" pitchFamily="49" charset="0"/>
              </a:rPr>
              <a:t>hypermetrope</a:t>
            </a:r>
            <a:r>
              <a:rPr lang="en-US" sz="1050" dirty="0">
                <a:latin typeface="Courier New" panose="02070309020205020404" pitchFamily="49" charset="0"/>
              </a:rPr>
              <a:t>}</a:t>
            </a:r>
          </a:p>
          <a:p>
            <a:r>
              <a:rPr lang="en-US" sz="1050" dirty="0">
                <a:latin typeface="Courier New" panose="02070309020205020404" pitchFamily="49" charset="0"/>
              </a:rPr>
              <a:t>@attribute astigmatism {no, yes}</a:t>
            </a:r>
          </a:p>
          <a:p>
            <a:r>
              <a:rPr lang="en-US" sz="1050" dirty="0">
                <a:latin typeface="Courier New" panose="02070309020205020404" pitchFamily="49" charset="0"/>
              </a:rPr>
              <a:t>@attribute tear-prod-rate {reduced, normal}</a:t>
            </a:r>
          </a:p>
          <a:p>
            <a:r>
              <a:rPr lang="en-US" sz="1050" dirty="0">
                <a:latin typeface="Courier New" panose="02070309020205020404" pitchFamily="49" charset="0"/>
              </a:rPr>
              <a:t>@attribute contact-lenses {soft, hard, none}</a:t>
            </a:r>
          </a:p>
          <a:p>
            <a:endParaRPr lang="en-US" sz="1050" dirty="0">
              <a:latin typeface="Courier New" panose="02070309020205020404" pitchFamily="49" charset="0"/>
            </a:endParaRPr>
          </a:p>
          <a:p>
            <a:r>
              <a:rPr lang="en-US" sz="1050" dirty="0">
                <a:latin typeface="Courier New" panose="02070309020205020404" pitchFamily="49" charset="0"/>
              </a:rPr>
              <a:t>@data</a:t>
            </a:r>
          </a:p>
          <a:p>
            <a:r>
              <a:rPr lang="en-US" sz="1050" dirty="0" err="1">
                <a:latin typeface="Courier New" panose="02070309020205020404" pitchFamily="49" charset="0"/>
              </a:rPr>
              <a:t>young,hypermetrope,no,normal</a:t>
            </a:r>
            <a:r>
              <a:rPr lang="en-US" sz="1050" dirty="0">
                <a:latin typeface="Courier New" panose="02070309020205020404" pitchFamily="49" charset="0"/>
              </a:rPr>
              <a:t>,?</a:t>
            </a:r>
          </a:p>
          <a:p>
            <a:r>
              <a:rPr lang="en-US" sz="1050" dirty="0" err="1">
                <a:latin typeface="Courier New" panose="02070309020205020404" pitchFamily="49" charset="0"/>
              </a:rPr>
              <a:t>presbyopic,hypermetrope,no,normal</a:t>
            </a:r>
            <a:r>
              <a:rPr lang="en-US" sz="1050" dirty="0">
                <a:latin typeface="Courier New" panose="02070309020205020404" pitchFamily="49" charset="0"/>
              </a:rPr>
              <a:t>,?</a:t>
            </a:r>
          </a:p>
          <a:p>
            <a:r>
              <a:rPr lang="en-US" sz="1050" dirty="0" err="1">
                <a:latin typeface="Courier New" panose="02070309020205020404" pitchFamily="49" charset="0"/>
              </a:rPr>
              <a:t>presbyopic,myope,no,normal</a:t>
            </a:r>
            <a:r>
              <a:rPr lang="en-US" sz="1050" dirty="0">
                <a:latin typeface="Courier New" panose="02070309020205020404" pitchFamily="49" charset="0"/>
              </a:rPr>
              <a:t>,?</a:t>
            </a:r>
          </a:p>
        </p:txBody>
      </p:sp>
      <p:pic>
        <p:nvPicPr>
          <p:cNvPr id="4" name="Picture 3"/>
          <p:cNvPicPr>
            <a:picLocks noChangeAspect="1"/>
          </p:cNvPicPr>
          <p:nvPr/>
        </p:nvPicPr>
        <p:blipFill>
          <a:blip r:embed="rId3"/>
          <a:stretch>
            <a:fillRect/>
          </a:stretch>
        </p:blipFill>
        <p:spPr>
          <a:xfrm>
            <a:off x="4971352" y="1735730"/>
            <a:ext cx="3836891" cy="2979840"/>
          </a:xfrm>
          <a:prstGeom prst="rect">
            <a:avLst/>
          </a:prstGeom>
        </p:spPr>
      </p:pic>
    </p:spTree>
    <p:extLst>
      <p:ext uri="{BB962C8B-B14F-4D97-AF65-F5344CB8AC3E}">
        <p14:creationId xmlns:p14="http://schemas.microsoft.com/office/powerpoint/2010/main" val="413952546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7494946" cy="572700"/>
          </a:xfrm>
          <a:prstGeom prst="rect">
            <a:avLst/>
          </a:prstGeom>
        </p:spPr>
        <p:txBody>
          <a:bodyPr spcFirstLastPara="1" wrap="square" lIns="91425" tIns="91425" rIns="91425" bIns="91425" anchor="t" anchorCtr="0">
            <a:noAutofit/>
          </a:bodyPr>
          <a:lstStyle/>
          <a:p>
            <a:r>
              <a:rPr lang="en" sz="2400" dirty="0">
                <a:solidFill>
                  <a:schemeClr val="bg1">
                    <a:lumMod val="75000"/>
                  </a:schemeClr>
                </a:solidFill>
              </a:rPr>
              <a:t>Task </a:t>
            </a:r>
            <a:r>
              <a:rPr lang="en" sz="2400" dirty="0">
                <a:solidFill>
                  <a:schemeClr val="bg1">
                    <a:lumMod val="75000"/>
                  </a:schemeClr>
                </a:solidFill>
              </a:rPr>
              <a:t>8</a:t>
            </a:r>
            <a:r>
              <a:rPr lang="en" sz="2400" dirty="0" smtClean="0">
                <a:solidFill>
                  <a:schemeClr val="bg1">
                    <a:lumMod val="75000"/>
                  </a:schemeClr>
                </a:solidFill>
              </a:rPr>
              <a:t>.4</a:t>
            </a:r>
            <a:r>
              <a:rPr lang="en" sz="2400" dirty="0" smtClean="0">
                <a:solidFill>
                  <a:schemeClr val="bg1">
                    <a:lumMod val="75000"/>
                  </a:schemeClr>
                </a:solidFill>
              </a:rPr>
              <a:t>: Make predictions on new data</a:t>
            </a:r>
            <a:r>
              <a:rPr lang="en-US" sz="2400" dirty="0" smtClean="0">
                <a:solidFill>
                  <a:schemeClr val="bg1">
                    <a:lumMod val="75000"/>
                  </a:schemeClr>
                </a:solidFill>
              </a:rPr>
              <a: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8</a:t>
            </a:r>
            <a:endParaRPr lang="en-IN" dirty="0">
              <a:solidFill>
                <a:schemeClr val="bg1">
                  <a:lumMod val="75000"/>
                </a:schemeClr>
              </a:solidFill>
            </a:endParaRPr>
          </a:p>
        </p:txBody>
      </p:sp>
      <p:sp>
        <p:nvSpPr>
          <p:cNvPr id="8" name="TextBox 7"/>
          <p:cNvSpPr txBox="1"/>
          <p:nvPr/>
        </p:nvSpPr>
        <p:spPr>
          <a:xfrm>
            <a:off x="4943475" y="1154973"/>
            <a:ext cx="1289135" cy="307777"/>
          </a:xfrm>
          <a:prstGeom prst="rect">
            <a:avLst/>
          </a:prstGeom>
          <a:noFill/>
        </p:spPr>
        <p:txBody>
          <a:bodyPr wrap="none" rtlCol="0">
            <a:spAutoFit/>
          </a:bodyPr>
          <a:lstStyle/>
          <a:p>
            <a:r>
              <a:rPr lang="en-US" dirty="0" smtClean="0"/>
              <a:t>Observations:</a:t>
            </a:r>
            <a:endParaRPr lang="en-IN" dirty="0"/>
          </a:p>
        </p:txBody>
      </p:sp>
      <p:graphicFrame>
        <p:nvGraphicFramePr>
          <p:cNvPr id="9" name="Table 8"/>
          <p:cNvGraphicFramePr>
            <a:graphicFrameLocks noGrp="1"/>
          </p:cNvGraphicFramePr>
          <p:nvPr>
            <p:extLst/>
          </p:nvPr>
        </p:nvGraphicFramePr>
        <p:xfrm>
          <a:off x="5221079" y="1549428"/>
          <a:ext cx="2987090" cy="3022600"/>
        </p:xfrm>
        <a:graphic>
          <a:graphicData uri="http://schemas.openxmlformats.org/drawingml/2006/table">
            <a:tbl>
              <a:tblPr firstRow="1" bandRow="1">
                <a:tableStyleId>{E3426B28-8646-44D9-9C52-A988CB586E4B}</a:tableStyleId>
              </a:tblPr>
              <a:tblGrid>
                <a:gridCol w="1493545"/>
                <a:gridCol w="1493545"/>
              </a:tblGrid>
              <a:tr h="370840">
                <a:tc>
                  <a:txBody>
                    <a:bodyPr/>
                    <a:lstStyle/>
                    <a:p>
                      <a:pPr algn="ctr"/>
                      <a:r>
                        <a:rPr lang="en-US" dirty="0" smtClean="0"/>
                        <a:t>Instance No.</a:t>
                      </a:r>
                      <a:endParaRPr lang="en-IN" dirty="0"/>
                    </a:p>
                  </a:txBody>
                  <a:tcPr/>
                </a:tc>
                <a:tc>
                  <a:txBody>
                    <a:bodyPr/>
                    <a:lstStyle/>
                    <a:p>
                      <a:pPr algn="ctr"/>
                      <a:r>
                        <a:rPr lang="en-US" dirty="0" smtClean="0"/>
                        <a:t>Predicted class</a:t>
                      </a:r>
                      <a:endParaRPr lang="en-IN" dirty="0"/>
                    </a:p>
                  </a:txBody>
                  <a:tcPr/>
                </a:tc>
              </a:tr>
              <a:tr h="370840">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IN" dirty="0"/>
                    </a:p>
                  </a:txBody>
                  <a:tcPr/>
                </a:tc>
              </a:tr>
            </a:tbl>
          </a:graphicData>
        </a:graphic>
      </p:graphicFrame>
      <p:pic>
        <p:nvPicPr>
          <p:cNvPr id="11" name="Picture 10"/>
          <p:cNvPicPr>
            <a:picLocks noChangeAspect="1"/>
          </p:cNvPicPr>
          <p:nvPr/>
        </p:nvPicPr>
        <p:blipFill>
          <a:blip r:embed="rId3"/>
          <a:stretch>
            <a:fillRect/>
          </a:stretch>
        </p:blipFill>
        <p:spPr>
          <a:xfrm>
            <a:off x="150020" y="1555619"/>
            <a:ext cx="4714122" cy="2844931"/>
          </a:xfrm>
          <a:prstGeom prst="rect">
            <a:avLst/>
          </a:prstGeom>
        </p:spPr>
      </p:pic>
    </p:spTree>
    <p:extLst>
      <p:ext uri="{BB962C8B-B14F-4D97-AF65-F5344CB8AC3E}">
        <p14:creationId xmlns:p14="http://schemas.microsoft.com/office/powerpoint/2010/main" val="10744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3183</TotalTime>
  <Words>6794</Words>
  <Application>Microsoft Office PowerPoint</Application>
  <PresentationFormat>On-screen Show (16:9)</PresentationFormat>
  <Paragraphs>1604</Paragraphs>
  <Slides>179</Slides>
  <Notes>179</Notes>
  <HiddenSlides>0</HiddenSlides>
  <MMClips>0</MMClips>
  <ScaleCrop>false</ScaleCrop>
  <HeadingPairs>
    <vt:vector size="6" baseType="variant">
      <vt:variant>
        <vt:lpstr>Fonts Used</vt:lpstr>
      </vt:variant>
      <vt:variant>
        <vt:i4>24</vt:i4>
      </vt:variant>
      <vt:variant>
        <vt:lpstr>Theme</vt:lpstr>
      </vt:variant>
      <vt:variant>
        <vt:i4>3</vt:i4>
      </vt:variant>
      <vt:variant>
        <vt:lpstr>Slide Titles</vt:lpstr>
      </vt:variant>
      <vt:variant>
        <vt:i4>179</vt:i4>
      </vt:variant>
    </vt:vector>
  </HeadingPairs>
  <TitlesOfParts>
    <vt:vector size="206" baseType="lpstr">
      <vt:lpstr>Josefin Sans</vt:lpstr>
      <vt:lpstr>Cambria Math</vt:lpstr>
      <vt:lpstr>Nunito</vt:lpstr>
      <vt:lpstr>Calibri</vt:lpstr>
      <vt:lpstr>Consolas</vt:lpstr>
      <vt:lpstr>PT Sans</vt:lpstr>
      <vt:lpstr>Mako</vt:lpstr>
      <vt:lpstr>Montserrat</vt:lpstr>
      <vt:lpstr>Courier New</vt:lpstr>
      <vt:lpstr>Roboto Medium</vt:lpstr>
      <vt:lpstr>Proxima Nova Semibold</vt:lpstr>
      <vt:lpstr>Russo One</vt:lpstr>
      <vt:lpstr>Proxima Nova</vt:lpstr>
      <vt:lpstr>Crimson Text</vt:lpstr>
      <vt:lpstr>Vidaloka</vt:lpstr>
      <vt:lpstr>Arial</vt:lpstr>
      <vt:lpstr>Merriweather Light</vt:lpstr>
      <vt:lpstr>Wingdings</vt:lpstr>
      <vt:lpstr>Lato</vt:lpstr>
      <vt:lpstr>Merriweather</vt:lpstr>
      <vt:lpstr>Oswald</vt:lpstr>
      <vt:lpstr>Amatic SC</vt:lpstr>
      <vt:lpstr>Open Sans SemiBold</vt:lpstr>
      <vt:lpstr>Open Sans</vt:lpstr>
      <vt:lpstr>Minimalist Business Slides XL by Slidesgo</vt:lpstr>
      <vt:lpstr>Slidesgo Final Pages</vt:lpstr>
      <vt:lpstr>Slidesgo Final Pages</vt:lpstr>
      <vt:lpstr>Data Mining Lab</vt:lpstr>
      <vt:lpstr>Couse Outcomes</vt:lpstr>
      <vt:lpstr>Weka Introduction</vt:lpstr>
      <vt:lpstr>PowerPoint Presentation</vt:lpstr>
      <vt:lpstr>PowerPoint Presentation</vt:lpstr>
      <vt:lpstr>PowerPoint Presentation</vt:lpstr>
      <vt:lpstr>Weka Data Formates</vt:lpstr>
      <vt:lpstr>Weka Data Formates . . .</vt:lpstr>
      <vt:lpstr>Weka Data Formates . . .</vt:lpstr>
      <vt:lpstr>Weka Data Formates . . .</vt:lpstr>
      <vt:lpstr>Data Preprocessing - 1</vt:lpstr>
      <vt:lpstr>02</vt:lpstr>
      <vt:lpstr>Task 1.1: Loading labor.arff dataset</vt:lpstr>
      <vt:lpstr>Task 1.2: Handling Missing Values</vt:lpstr>
      <vt:lpstr>Task 1.2: Handling Missing Values</vt:lpstr>
      <vt:lpstr>Task 1.2: Handling Missing Values</vt:lpstr>
      <vt:lpstr>Task 1.2: Handling Missing Values</vt:lpstr>
      <vt:lpstr>Task 1.2: Handling Missing Values</vt:lpstr>
      <vt:lpstr>Task 1.2: Handling Missing Values</vt:lpstr>
      <vt:lpstr>Task 1.3: Normalization &amp; Stadardization</vt:lpstr>
      <vt:lpstr>Task 1.3: Normalization &amp; Stadardization</vt:lpstr>
      <vt:lpstr>ARFF File Creation &amp; Preprocessing </vt:lpstr>
      <vt:lpstr>02</vt:lpstr>
      <vt:lpstr>Task 2.1: Creation of student.arff  </vt:lpstr>
      <vt:lpstr>Task 2.1: Creation of student.arff…  </vt:lpstr>
      <vt:lpstr>Task 2.2: Handling missing values</vt:lpstr>
      <vt:lpstr>Task 2.3: Discretizing an attribute</vt:lpstr>
      <vt:lpstr>Task 2.3: Discretizing an attribute…</vt:lpstr>
      <vt:lpstr>Task 2.4: Normalization &amp; Standardization</vt:lpstr>
      <vt:lpstr>Task 2.4: Normalization &amp; Standardization…</vt:lpstr>
      <vt:lpstr>Association Rule Mining</vt:lpstr>
      <vt:lpstr>02</vt:lpstr>
      <vt:lpstr>Task 3.1: Load conntact-lenses.arff and explore it </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3.3: Apply Apriori Algorithm with required Parameters.</vt:lpstr>
      <vt:lpstr>Task 3.3: Apply Apriori Algorithm with required Parameters.</vt:lpstr>
      <vt:lpstr>Association Rule Mining on Employee Data set</vt:lpstr>
      <vt:lpstr>02</vt:lpstr>
      <vt:lpstr>Task 4.1: Create employee.arff dataset and load it. </vt:lpstr>
      <vt:lpstr>Task 4.1: Create employee.arff dataset and load it… </vt:lpstr>
      <vt:lpstr>Task 4.2: Apply Apriori Algorithm with default Parameters.</vt:lpstr>
      <vt:lpstr>Task 4.2: Apply Apriori Algorithm with default Parameters.</vt:lpstr>
      <vt:lpstr>Task 4.2: Apply Apriori Algorithm with default Parameters…</vt:lpstr>
      <vt:lpstr>Task 4.3: Apply Apriori Algorithm with required Parameters.</vt:lpstr>
      <vt:lpstr>Classification Using J48 Algorithm With Percentage Split</vt:lpstr>
      <vt:lpstr>02</vt:lpstr>
      <vt:lpstr>Task 5.1: Load iris.arff dataset and explore it. </vt:lpstr>
      <vt:lpstr>Task 5.1: Load iris.arff dataset and explore it. </vt:lpstr>
      <vt:lpstr>Task 5.2: Build a classification model using J48. </vt:lpstr>
      <vt:lpstr>Task 5.2: Build a classification model using J48. </vt:lpstr>
      <vt:lpstr>Task 5.2: Build a classification model using J48. </vt:lpstr>
      <vt:lpstr>Task 5.2: Build a classification model using J48. </vt:lpstr>
      <vt:lpstr>Task 5.2: Build a classification model using J48. </vt:lpstr>
      <vt:lpstr>Task 5.3: Make predictions on new data. </vt:lpstr>
      <vt:lpstr>Task 5.3: Make predictions on new data. </vt:lpstr>
      <vt:lpstr>Task 5.3: Make predictions on new data. </vt:lpstr>
      <vt:lpstr>Classification Using J48 Algorithm With Cross-validation</vt:lpstr>
      <vt:lpstr>02</vt:lpstr>
      <vt:lpstr>Task 6.1: Create StudentResults.arff dataset and load it. </vt:lpstr>
      <vt:lpstr>Task 6.1: Create StudentResults.arff dataset and load it. </vt:lpstr>
      <vt:lpstr>Task 6.2: Build a classification model using J48. </vt:lpstr>
      <vt:lpstr>Task 6.2: Build a classification model using J48. </vt:lpstr>
      <vt:lpstr>Task 6.2: Build a classification model using J48. </vt:lpstr>
      <vt:lpstr>Task 6.2: Build a classification model using J48. </vt:lpstr>
      <vt:lpstr>Task 6.2: Build a classification model using J48. </vt:lpstr>
      <vt:lpstr>Task 6.2: Build a classification model using J48. </vt:lpstr>
      <vt:lpstr>Task 6.3: Make predictions on new data. </vt:lpstr>
      <vt:lpstr>Task 6.3: Make predictions on new data. </vt:lpstr>
      <vt:lpstr>Task 6.3: Make predictions on new data. </vt:lpstr>
      <vt:lpstr>Task 6.3: Make predictions on new data. </vt:lpstr>
      <vt:lpstr>Classification Using ID3 Algorithm With Cross-validation</vt:lpstr>
      <vt:lpstr>03</vt:lpstr>
      <vt:lpstr>Task 7.1: Install required package for ID3 </vt:lpstr>
      <vt:lpstr>Task 7.2: Load contact-lenses.arff dataset and explore it. </vt:lpstr>
      <vt:lpstr>Task 7.3: Build a classification model using ID3. </vt:lpstr>
      <vt:lpstr>Task 7.3: Build a classification model using ID3. </vt:lpstr>
      <vt:lpstr>Task 7.4: Make predictions on new data. </vt:lpstr>
      <vt:lpstr>Task 7.4: Make predictions on new data. </vt:lpstr>
      <vt:lpstr>Task 7.4: Make predictions on new data. </vt:lpstr>
      <vt:lpstr>Classification Using Naive Bayes Algorithm With Cross-validation</vt:lpstr>
      <vt:lpstr>03</vt:lpstr>
      <vt:lpstr>Task 8.1: Load contact-lenses.arff dataset and explore it. </vt:lpstr>
      <vt:lpstr>Task 8.2: Build a classification model using Navie Bayes. </vt:lpstr>
      <vt:lpstr>Task 8.2: Build a classification model using Navie Bayes. </vt:lpstr>
      <vt:lpstr>Task 8.2: Build a classification model using Nave Bayes. </vt:lpstr>
      <vt:lpstr>Task 8.3: Make predictions on new data. </vt:lpstr>
      <vt:lpstr>Task 8.3: Make predictions on new data. </vt:lpstr>
      <vt:lpstr>Task 8.4: Make predictions on new data. </vt:lpstr>
      <vt:lpstr>—Someone Famous</vt:lpstr>
      <vt:lpstr>The slide title goes here!</vt:lpstr>
      <vt:lpstr>—Someone Famous</vt:lpstr>
      <vt:lpstr>The slide title goes here!</vt:lpstr>
      <vt:lpstr>Whoa!</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Weka</dc:title>
  <cp:lastModifiedBy>admin</cp:lastModifiedBy>
  <cp:revision>339</cp:revision>
  <dcterms:modified xsi:type="dcterms:W3CDTF">2023-10-29T05:36:18Z</dcterms:modified>
</cp:coreProperties>
</file>